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9" r:id="rId3"/>
    <p:sldId id="704" r:id="rId4"/>
    <p:sldId id="729" r:id="rId5"/>
    <p:sldId id="730" r:id="rId6"/>
    <p:sldId id="724" r:id="rId7"/>
    <p:sldId id="731" r:id="rId8"/>
    <p:sldId id="740" r:id="rId9"/>
    <p:sldId id="733" r:id="rId10"/>
    <p:sldId id="734" r:id="rId11"/>
    <p:sldId id="735" r:id="rId12"/>
    <p:sldId id="736" r:id="rId13"/>
    <p:sldId id="737" r:id="rId14"/>
    <p:sldId id="279" r:id="rId15"/>
    <p:sldId id="706" r:id="rId16"/>
    <p:sldId id="266" r:id="rId17"/>
    <p:sldId id="280" r:id="rId18"/>
    <p:sldId id="718" r:id="rId19"/>
    <p:sldId id="742" r:id="rId20"/>
    <p:sldId id="267" r:id="rId21"/>
    <p:sldId id="717" r:id="rId22"/>
    <p:sldId id="268" r:id="rId23"/>
    <p:sldId id="269" r:id="rId24"/>
    <p:sldId id="256" r:id="rId25"/>
    <p:sldId id="258" r:id="rId26"/>
    <p:sldId id="719" r:id="rId27"/>
    <p:sldId id="260" r:id="rId28"/>
    <p:sldId id="262" r:id="rId29"/>
    <p:sldId id="721" r:id="rId30"/>
    <p:sldId id="270" r:id="rId31"/>
    <p:sldId id="264" r:id="rId32"/>
    <p:sldId id="271" r:id="rId33"/>
    <p:sldId id="707" r:id="rId34"/>
    <p:sldId id="708"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ARDO CARRASCO PEREZ DE ABREU" initials="RCPDA" lastIdx="1" clrIdx="0">
    <p:extLst>
      <p:ext uri="{19B8F6BF-5375-455C-9EA6-DF929625EA0E}">
        <p15:presenceInfo xmlns:p15="http://schemas.microsoft.com/office/powerpoint/2012/main" userId="S::LDARPD@LINEADIRECTA.es::8f1d934e-7284-412b-b31f-43e08ead4759" providerId="AD"/>
      </p:ext>
    </p:extLst>
  </p:cmAuthor>
  <p:cmAuthor id="2" name="504" initials="5" lastIdx="4" clrIdx="1">
    <p:extLst>
      <p:ext uri="{19B8F6BF-5375-455C-9EA6-DF929625EA0E}">
        <p15:presenceInfo xmlns:p15="http://schemas.microsoft.com/office/powerpoint/2012/main" userId="50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00"/>
    <a:srgbClr val="E0457B"/>
    <a:srgbClr val="F6BE00"/>
    <a:srgbClr val="FC9BB3"/>
    <a:srgbClr val="FFFFFF"/>
    <a:srgbClr val="695CC7"/>
    <a:srgbClr val="8094DD"/>
    <a:srgbClr val="FFAE62"/>
    <a:srgbClr val="3CDBC0"/>
    <a:srgbClr val="949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3817" autoAdjust="0"/>
  </p:normalViewPr>
  <p:slideViewPr>
    <p:cSldViewPr snapToGrid="0">
      <p:cViewPr varScale="1">
        <p:scale>
          <a:sx n="67" d="100"/>
          <a:sy n="67" d="100"/>
        </p:scale>
        <p:origin x="560" y="44"/>
      </p:cViewPr>
      <p:guideLst/>
    </p:cSldViewPr>
  </p:slideViewPr>
  <p:notesTextViewPr>
    <p:cViewPr>
      <p:scale>
        <a:sx n="1" d="1"/>
        <a:sy n="1" d="1"/>
      </p:scale>
      <p:origin x="0" y="0"/>
    </p:cViewPr>
  </p:notesTextViewPr>
  <p:sorterViewPr>
    <p:cViewPr>
      <p:scale>
        <a:sx n="100" d="100"/>
        <a:sy n="100" d="100"/>
      </p:scale>
      <p:origin x="0" y="-41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EB47-474A-4F57-99C5-97CAC5EF76F4}" type="datetimeFigureOut">
              <a:rPr lang="es-ES" smtClean="0"/>
              <a:t>13/09/2021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0D66D-E9DB-4A10-85A5-C64ACAF1A5F1}" type="slidenum">
              <a:rPr lang="es-ES" smtClean="0"/>
              <a:t>‹Nº›</a:t>
            </a:fld>
            <a:endParaRPr lang="es-ES"/>
          </a:p>
        </p:txBody>
      </p:sp>
    </p:spTree>
    <p:extLst>
      <p:ext uri="{BB962C8B-B14F-4D97-AF65-F5344CB8AC3E}">
        <p14:creationId xmlns:p14="http://schemas.microsoft.com/office/powerpoint/2010/main" val="82975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ovilidadelectrica.com/bicicletas-patinetes-vehiculos-demandados-pandemi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ovilidadelectrica.com/bicicletas-patinetes-vehiculos-demandados-pandemi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hlinkClick r:id="rId3"/>
              </a:rPr>
              <a:t>https://movilidadelectrica.com/bicicletas-patinetes-vehiculos-demandados-pandemia/</a:t>
            </a:r>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4</a:t>
            </a:fld>
            <a:endParaRPr lang="es-ES"/>
          </a:p>
        </p:txBody>
      </p:sp>
    </p:spTree>
    <p:extLst>
      <p:ext uri="{BB962C8B-B14F-4D97-AF65-F5344CB8AC3E}">
        <p14:creationId xmlns:p14="http://schemas.microsoft.com/office/powerpoint/2010/main" val="197153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21</a:t>
            </a:fld>
            <a:endParaRPr lang="es-ES"/>
          </a:p>
        </p:txBody>
      </p:sp>
    </p:spTree>
    <p:extLst>
      <p:ext uri="{BB962C8B-B14F-4D97-AF65-F5344CB8AC3E}">
        <p14:creationId xmlns:p14="http://schemas.microsoft.com/office/powerpoint/2010/main" val="97717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22</a:t>
            </a:fld>
            <a:endParaRPr lang="es-ES"/>
          </a:p>
        </p:txBody>
      </p:sp>
    </p:spTree>
    <p:extLst>
      <p:ext uri="{BB962C8B-B14F-4D97-AF65-F5344CB8AC3E}">
        <p14:creationId xmlns:p14="http://schemas.microsoft.com/office/powerpoint/2010/main" val="2736668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8</a:t>
            </a:fld>
            <a:endParaRPr lang="es-ES"/>
          </a:p>
        </p:txBody>
      </p:sp>
    </p:spTree>
    <p:extLst>
      <p:ext uri="{BB962C8B-B14F-4D97-AF65-F5344CB8AC3E}">
        <p14:creationId xmlns:p14="http://schemas.microsoft.com/office/powerpoint/2010/main" val="314117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10</a:t>
            </a:fld>
            <a:endParaRPr lang="es-ES"/>
          </a:p>
        </p:txBody>
      </p:sp>
    </p:spTree>
    <p:extLst>
      <p:ext uri="{BB962C8B-B14F-4D97-AF65-F5344CB8AC3E}">
        <p14:creationId xmlns:p14="http://schemas.microsoft.com/office/powerpoint/2010/main" val="3117283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11</a:t>
            </a:fld>
            <a:endParaRPr lang="es-ES"/>
          </a:p>
        </p:txBody>
      </p:sp>
    </p:spTree>
    <p:extLst>
      <p:ext uri="{BB962C8B-B14F-4D97-AF65-F5344CB8AC3E}">
        <p14:creationId xmlns:p14="http://schemas.microsoft.com/office/powerpoint/2010/main" val="6736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hlinkClick r:id="rId3"/>
              </a:rPr>
              <a:t>https://movilidadelectrica.com/bicicletas-patinetes-vehiculos-demandados-pandemia/</a:t>
            </a:r>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13</a:t>
            </a:fld>
            <a:endParaRPr lang="es-ES"/>
          </a:p>
        </p:txBody>
      </p:sp>
    </p:spTree>
    <p:extLst>
      <p:ext uri="{BB962C8B-B14F-4D97-AF65-F5344CB8AC3E}">
        <p14:creationId xmlns:p14="http://schemas.microsoft.com/office/powerpoint/2010/main" val="9230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17</a:t>
            </a:fld>
            <a:endParaRPr lang="es-ES"/>
          </a:p>
        </p:txBody>
      </p:sp>
    </p:spTree>
    <p:extLst>
      <p:ext uri="{BB962C8B-B14F-4D97-AF65-F5344CB8AC3E}">
        <p14:creationId xmlns:p14="http://schemas.microsoft.com/office/powerpoint/2010/main" val="74793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18</a:t>
            </a:fld>
            <a:endParaRPr lang="es-ES"/>
          </a:p>
        </p:txBody>
      </p:sp>
    </p:spTree>
    <p:extLst>
      <p:ext uri="{BB962C8B-B14F-4D97-AF65-F5344CB8AC3E}">
        <p14:creationId xmlns:p14="http://schemas.microsoft.com/office/powerpoint/2010/main" val="259669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19</a:t>
            </a:fld>
            <a:endParaRPr lang="es-ES"/>
          </a:p>
        </p:txBody>
      </p:sp>
    </p:spTree>
    <p:extLst>
      <p:ext uri="{BB962C8B-B14F-4D97-AF65-F5344CB8AC3E}">
        <p14:creationId xmlns:p14="http://schemas.microsoft.com/office/powerpoint/2010/main" val="3626576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70D66D-E9DB-4A10-85A5-C64ACAF1A5F1}" type="slidenum">
              <a:rPr lang="es-ES" smtClean="0"/>
              <a:t>20</a:t>
            </a:fld>
            <a:endParaRPr lang="es-ES"/>
          </a:p>
        </p:txBody>
      </p:sp>
    </p:spTree>
    <p:extLst>
      <p:ext uri="{BB962C8B-B14F-4D97-AF65-F5344CB8AC3E}">
        <p14:creationId xmlns:p14="http://schemas.microsoft.com/office/powerpoint/2010/main" val="362657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05523-ECA5-4ADD-B694-CA6B5D67BA5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CADA9E2-E49B-49EE-825D-2049FC60E9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996048A-1418-4BE3-B681-070DDBD4A754}"/>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5" name="Marcador de pie de página 4">
            <a:extLst>
              <a:ext uri="{FF2B5EF4-FFF2-40B4-BE49-F238E27FC236}">
                <a16:creationId xmlns:a16="http://schemas.microsoft.com/office/drawing/2014/main" id="{26DD6FC4-DAE1-4093-B62A-054647FA7C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5CDBB2-EC03-4143-8DD9-D9A7051F8573}"/>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88859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14652-0FB6-4005-AD2C-CDD1766A60F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AC620C-1916-4F61-BF12-6332D6C1A33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6BBCC2-017F-4664-8A1B-C9EAC181CDA3}"/>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5" name="Marcador de pie de página 4">
            <a:extLst>
              <a:ext uri="{FF2B5EF4-FFF2-40B4-BE49-F238E27FC236}">
                <a16:creationId xmlns:a16="http://schemas.microsoft.com/office/drawing/2014/main" id="{6556C450-367B-41A6-ADA1-577B88ACD5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5E1D81-1630-474E-A8BE-AB437BA5B760}"/>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238965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A3F89F-A5A6-4950-80E4-1ECAFC22216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9366C9-BA80-4568-9CAD-E5F5ADAA0C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CD1D1E-688C-48AF-A675-474A4CAF6148}"/>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5" name="Marcador de pie de página 4">
            <a:extLst>
              <a:ext uri="{FF2B5EF4-FFF2-40B4-BE49-F238E27FC236}">
                <a16:creationId xmlns:a16="http://schemas.microsoft.com/office/drawing/2014/main" id="{4E88B67E-ACB7-4F7C-8925-AB1F5348F7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7F09974-F0B0-44AD-BC1B-E1D10BC5E087}"/>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321656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759D5-2308-4428-AF4C-C40939FE799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CDE3631-5952-4C4B-9844-A516D1ACF91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A59749A-D963-4C2E-8EE2-9150AC8B420F}"/>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5" name="Marcador de pie de página 4">
            <a:extLst>
              <a:ext uri="{FF2B5EF4-FFF2-40B4-BE49-F238E27FC236}">
                <a16:creationId xmlns:a16="http://schemas.microsoft.com/office/drawing/2014/main" id="{C8D9C3DD-5AE8-4F45-A2E8-0526416A4D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83A7A3-3566-463E-96FE-B81C099A6E6F}"/>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2471005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AC3AD-F53C-473A-9FA3-534B26F8351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7830B2-B243-4B2A-A531-47FAF0733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CAE311F-F7B9-4C7B-8759-8FB49E2C8143}"/>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5" name="Marcador de pie de página 4">
            <a:extLst>
              <a:ext uri="{FF2B5EF4-FFF2-40B4-BE49-F238E27FC236}">
                <a16:creationId xmlns:a16="http://schemas.microsoft.com/office/drawing/2014/main" id="{3244FEFC-D82B-4D9B-8A79-53886BA4FE4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2C7EBBE-5673-4C4A-8309-8CD2E1727F57}"/>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396111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91E9F-0A9E-4DCD-8F2A-AB1B8521E0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FDCA536-44BA-4F81-9CCA-049D8DB4C18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6638F35-1442-4EEA-B2FF-F34C0F4CCB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E120AA0-2714-41D7-A6BF-5AF5E1631589}"/>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6" name="Marcador de pie de página 5">
            <a:extLst>
              <a:ext uri="{FF2B5EF4-FFF2-40B4-BE49-F238E27FC236}">
                <a16:creationId xmlns:a16="http://schemas.microsoft.com/office/drawing/2014/main" id="{636B24E4-4E63-428E-B5FC-84D74FFC6C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B54252-D3DE-4432-89A4-9ED4B3857845}"/>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58964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01DF83-895E-4503-AD1E-56DDA37E29E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6D75B2-9151-416D-8C89-61D273ECAE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3924F24-5645-454E-869A-F52B527F526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7E0B2DA-3728-4A70-98EB-516135982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0531B38-DEC5-47F6-B3CF-66BD0E4DA14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A7FF783-DADD-48FF-975E-595B6E86B90C}"/>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8" name="Marcador de pie de página 7">
            <a:extLst>
              <a:ext uri="{FF2B5EF4-FFF2-40B4-BE49-F238E27FC236}">
                <a16:creationId xmlns:a16="http://schemas.microsoft.com/office/drawing/2014/main" id="{1C571DDC-7349-436D-864B-2A1CDAFB01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32BC50E-79A2-4556-8EC6-F0924034F00E}"/>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2453839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03B681-62BC-45FD-A7C6-A066312E4F1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7B40FA-CCE3-4F54-9025-DE591575F8D8}"/>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4" name="Marcador de pie de página 3">
            <a:extLst>
              <a:ext uri="{FF2B5EF4-FFF2-40B4-BE49-F238E27FC236}">
                <a16:creationId xmlns:a16="http://schemas.microsoft.com/office/drawing/2014/main" id="{D10E6B1D-77EA-4A42-9B64-E1611D1CB58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FA70A09-F295-4F3E-A411-89A77ACCAC48}"/>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232101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A21172-3CF9-4289-9230-F7CF7EEEF8DA}"/>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3" name="Marcador de pie de página 2">
            <a:extLst>
              <a:ext uri="{FF2B5EF4-FFF2-40B4-BE49-F238E27FC236}">
                <a16:creationId xmlns:a16="http://schemas.microsoft.com/office/drawing/2014/main" id="{24365CF0-F957-46D2-AE42-568809C14AC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1FE8725-D00C-4C6F-9160-13C29D611BBC}"/>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2321504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3D8EDD-5110-4B1A-9F7D-2F2275A99B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F70716B-07E2-4513-A958-6F236B0435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BC4CDE1-4DAE-4D60-86D6-ACD1B5BDA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BA11A0-12B6-4ACF-B7DD-C2AACAEB16E0}"/>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6" name="Marcador de pie de página 5">
            <a:extLst>
              <a:ext uri="{FF2B5EF4-FFF2-40B4-BE49-F238E27FC236}">
                <a16:creationId xmlns:a16="http://schemas.microsoft.com/office/drawing/2014/main" id="{711F7FA0-F655-4A40-9857-3AA1E261ACA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8A32100-4D4A-42B6-A399-DB2F50E073C3}"/>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334265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DF9634-BF04-4561-A1D9-28E170685D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30DD51-58D4-4304-8E0F-96F359D61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C2AABE7-D9F3-4E10-9D7F-2F895D428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DB89DB-601C-4E77-A1FA-CB3F7227D996}"/>
              </a:ext>
            </a:extLst>
          </p:cNvPr>
          <p:cNvSpPr>
            <a:spLocks noGrp="1"/>
          </p:cNvSpPr>
          <p:nvPr>
            <p:ph type="dt" sz="half" idx="10"/>
          </p:nvPr>
        </p:nvSpPr>
        <p:spPr/>
        <p:txBody>
          <a:bodyPr/>
          <a:lstStyle/>
          <a:p>
            <a:fld id="{7C7B54A6-C9F1-4A4E-AD66-CE8FF0DC0187}" type="datetimeFigureOut">
              <a:rPr lang="es-ES" smtClean="0"/>
              <a:t>13/09/2021</a:t>
            </a:fld>
            <a:endParaRPr lang="es-ES"/>
          </a:p>
        </p:txBody>
      </p:sp>
      <p:sp>
        <p:nvSpPr>
          <p:cNvPr id="6" name="Marcador de pie de página 5">
            <a:extLst>
              <a:ext uri="{FF2B5EF4-FFF2-40B4-BE49-F238E27FC236}">
                <a16:creationId xmlns:a16="http://schemas.microsoft.com/office/drawing/2014/main" id="{8266EDDC-7B54-421B-9F0E-499780D6DE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BD0E43-2F6F-4505-A293-8CDFBF2428B8}"/>
              </a:ext>
            </a:extLst>
          </p:cNvPr>
          <p:cNvSpPr>
            <a:spLocks noGrp="1"/>
          </p:cNvSpPr>
          <p:nvPr>
            <p:ph type="sldNum" sz="quarter" idx="12"/>
          </p:nvPr>
        </p:nvSpPr>
        <p:spPr/>
        <p:txBody>
          <a:bodyPr/>
          <a:lstStyle/>
          <a:p>
            <a:fld id="{E1DCD4E3-6CEB-49AC-8DE6-632363436773}" type="slidenum">
              <a:rPr lang="es-ES" smtClean="0"/>
              <a:t>‹Nº›</a:t>
            </a:fld>
            <a:endParaRPr lang="es-ES"/>
          </a:p>
        </p:txBody>
      </p:sp>
    </p:spTree>
    <p:extLst>
      <p:ext uri="{BB962C8B-B14F-4D97-AF65-F5344CB8AC3E}">
        <p14:creationId xmlns:p14="http://schemas.microsoft.com/office/powerpoint/2010/main" val="2840755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F09857C-002F-4057-BE9F-E548E1377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B945FBF-CA9A-4362-8F19-A522E68526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3747D5-F825-440E-984C-3A5BD0960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B54A6-C9F1-4A4E-AD66-CE8FF0DC0187}" type="datetimeFigureOut">
              <a:rPr lang="es-ES" smtClean="0"/>
              <a:t>13/09/2021</a:t>
            </a:fld>
            <a:endParaRPr lang="es-ES"/>
          </a:p>
        </p:txBody>
      </p:sp>
      <p:sp>
        <p:nvSpPr>
          <p:cNvPr id="5" name="Marcador de pie de página 4">
            <a:extLst>
              <a:ext uri="{FF2B5EF4-FFF2-40B4-BE49-F238E27FC236}">
                <a16:creationId xmlns:a16="http://schemas.microsoft.com/office/drawing/2014/main" id="{B67B30B1-3F8F-45ED-8CA5-B24657836A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1457D6-33E7-4415-B181-0F7C32A0CF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CD4E3-6CEB-49AC-8DE6-632363436773}" type="slidenum">
              <a:rPr lang="es-ES" smtClean="0"/>
              <a:t>‹Nº›</a:t>
            </a:fld>
            <a:endParaRPr lang="es-ES"/>
          </a:p>
        </p:txBody>
      </p:sp>
    </p:spTree>
    <p:extLst>
      <p:ext uri="{BB962C8B-B14F-4D97-AF65-F5344CB8AC3E}">
        <p14:creationId xmlns:p14="http://schemas.microsoft.com/office/powerpoint/2010/main" val="35076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6.png"/><Relationship Id="rId4" Type="http://schemas.openxmlformats.org/officeDocument/2006/relationships/image" Target="../media/image58.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sv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10.svg"/><Relationship Id="rId10" Type="http://schemas.openxmlformats.org/officeDocument/2006/relationships/image" Target="../media/image63.png"/><Relationship Id="rId4" Type="http://schemas.openxmlformats.org/officeDocument/2006/relationships/image" Target="../media/image9.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10.sv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12.pn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jpg"/><Relationship Id="rId10" Type="http://schemas.openxmlformats.org/officeDocument/2006/relationships/image" Target="../media/image72.png"/><Relationship Id="rId4" Type="http://schemas.openxmlformats.org/officeDocument/2006/relationships/image" Target="../media/image13.sv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6.png"/><Relationship Id="rId7" Type="http://schemas.openxmlformats.org/officeDocument/2006/relationships/image" Target="../media/image78.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4.sv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6.svg"/><Relationship Id="rId11" Type="http://schemas.openxmlformats.org/officeDocument/2006/relationships/image" Target="../media/image12.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94.png"/><Relationship Id="rId3" Type="http://schemas.openxmlformats.org/officeDocument/2006/relationships/image" Target="../media/image12.png"/><Relationship Id="rId7" Type="http://schemas.openxmlformats.org/officeDocument/2006/relationships/image" Target="../media/image91.png"/><Relationship Id="rId12" Type="http://schemas.openxmlformats.org/officeDocument/2006/relationships/image" Target="../media/image93.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4.svg"/><Relationship Id="rId11" Type="http://schemas.openxmlformats.org/officeDocument/2006/relationships/image" Target="../media/image92.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13.svg"/><Relationship Id="rId9" Type="http://schemas.openxmlformats.org/officeDocument/2006/relationships/image" Target="../media/image87.png"/><Relationship Id="rId14" Type="http://schemas.openxmlformats.org/officeDocument/2006/relationships/image" Target="../media/image95.sv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3.sv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sv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1.pn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88.svg"/><Relationship Id="rId7" Type="http://schemas.openxmlformats.org/officeDocument/2006/relationships/image" Target="../media/image123.sv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3.svg"/><Relationship Id="rId5" Type="http://schemas.openxmlformats.org/officeDocument/2006/relationships/image" Target="../media/image38.svg"/><Relationship Id="rId10" Type="http://schemas.openxmlformats.org/officeDocument/2006/relationships/image" Target="../media/image12.png"/><Relationship Id="rId4" Type="http://schemas.openxmlformats.org/officeDocument/2006/relationships/image" Target="../media/image121.png"/><Relationship Id="rId9" Type="http://schemas.openxmlformats.org/officeDocument/2006/relationships/image" Target="../media/image125.svg"/></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svg"/><Relationship Id="rId3" Type="http://schemas.openxmlformats.org/officeDocument/2006/relationships/image" Target="../media/image130.svg"/><Relationship Id="rId7" Type="http://schemas.openxmlformats.org/officeDocument/2006/relationships/image" Target="../media/image134.svg"/><Relationship Id="rId12" Type="http://schemas.openxmlformats.org/officeDocument/2006/relationships/image" Target="../media/image139.png"/><Relationship Id="rId17" Type="http://schemas.openxmlformats.org/officeDocument/2006/relationships/image" Target="../media/image13.svg"/><Relationship Id="rId2" Type="http://schemas.openxmlformats.org/officeDocument/2006/relationships/image" Target="../media/image129.png"/><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132.svg"/><Relationship Id="rId15" Type="http://schemas.openxmlformats.org/officeDocument/2006/relationships/image" Target="../media/image142.sv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svg"/><Relationship Id="rId14" Type="http://schemas.openxmlformats.org/officeDocument/2006/relationships/image" Target="../media/image141.png"/></Relationships>
</file>

<file path=ppt/slides/_rels/slide3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svg"/><Relationship Id="rId5" Type="http://schemas.openxmlformats.org/officeDocument/2006/relationships/image" Target="../media/image146.png"/><Relationship Id="rId10" Type="http://schemas.openxmlformats.org/officeDocument/2006/relationships/image" Target="../media/image13.svg"/><Relationship Id="rId4" Type="http://schemas.openxmlformats.org/officeDocument/2006/relationships/image" Target="../media/image145.svg"/><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3.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6.pn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3.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6.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svg"/><Relationship Id="rId7" Type="http://schemas.openxmlformats.org/officeDocument/2006/relationships/hyperlink" Target="file:///\\lineadirecta.local\carpetasLDA\Gobierno%20Corporativo\2.COMUNICACION%20EXTERNA\COMUNICA\A&#241;o%202021\VIVAZ\SAFE&amp;GO\RUEDA%20DE%20PRENSA%20D&#205;A%2013\PRESENTACI&#211;N\V&#205;DEOS\Atropello.MP4"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hyperlink" Target="file:///\\lineadirecta.local\carpetasLDA\Gobierno%20Corporativo\2.COMUNICACION%20EXTERNA\COMUNICA\A&#241;o%202021\VIVAZ\SAFE&amp;GO\RUEDA%20DE%20PRENSA%20D&#205;A%2013\PRESENTACI&#211;N\V&#205;DEOS\Bus.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00"/>
        </a:solidFill>
        <a:effectLst/>
      </p:bgPr>
    </p:bg>
    <p:spTree>
      <p:nvGrpSpPr>
        <p:cNvPr id="1" name=""/>
        <p:cNvGrpSpPr/>
        <p:nvPr/>
      </p:nvGrpSpPr>
      <p:grpSpPr>
        <a:xfrm>
          <a:off x="0" y="0"/>
          <a:ext cx="0" cy="0"/>
          <a:chOff x="0" y="0"/>
          <a:chExt cx="0" cy="0"/>
        </a:xfrm>
      </p:grpSpPr>
      <p:pic>
        <p:nvPicPr>
          <p:cNvPr id="11" name="Gráfico 10">
            <a:extLst>
              <a:ext uri="{FF2B5EF4-FFF2-40B4-BE49-F238E27FC236}">
                <a16:creationId xmlns:a16="http://schemas.microsoft.com/office/drawing/2014/main" id="{83DDFCF2-60DB-4EF4-B765-EA93D4D2E6F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7075"/>
          <a:stretch/>
        </p:blipFill>
        <p:spPr>
          <a:xfrm>
            <a:off x="5936332" y="3874154"/>
            <a:ext cx="6255668" cy="2238375"/>
          </a:xfrm>
          <a:prstGeom prst="rect">
            <a:avLst/>
          </a:prstGeom>
        </p:spPr>
      </p:pic>
      <p:sp>
        <p:nvSpPr>
          <p:cNvPr id="8" name="CuadroTexto 7">
            <a:extLst>
              <a:ext uri="{FF2B5EF4-FFF2-40B4-BE49-F238E27FC236}">
                <a16:creationId xmlns:a16="http://schemas.microsoft.com/office/drawing/2014/main" id="{9DCF59C7-5350-4E5C-BEE0-DC531B882216}"/>
              </a:ext>
            </a:extLst>
          </p:cNvPr>
          <p:cNvSpPr txBox="1"/>
          <p:nvPr/>
        </p:nvSpPr>
        <p:spPr>
          <a:xfrm>
            <a:off x="674314" y="1132903"/>
            <a:ext cx="5766344" cy="1323439"/>
          </a:xfrm>
          <a:prstGeom prst="rect">
            <a:avLst/>
          </a:prstGeom>
          <a:noFill/>
        </p:spPr>
        <p:txBody>
          <a:bodyPr wrap="square" rtlCol="0">
            <a:spAutoFit/>
          </a:bodyPr>
          <a:lstStyle/>
          <a:p>
            <a:r>
              <a:rPr lang="es-ES" sz="4000" b="1" dirty="0">
                <a:solidFill>
                  <a:schemeClr val="bg1"/>
                </a:solidFill>
                <a:latin typeface="GT Walsheim Pro" panose="00000500000000000000" pitchFamily="2" charset="0"/>
              </a:rPr>
              <a:t>Un nuevo seguro para una nueva movilidad</a:t>
            </a:r>
          </a:p>
        </p:txBody>
      </p:sp>
      <p:sp>
        <p:nvSpPr>
          <p:cNvPr id="13" name="CuadroTexto 12">
            <a:extLst>
              <a:ext uri="{FF2B5EF4-FFF2-40B4-BE49-F238E27FC236}">
                <a16:creationId xmlns:a16="http://schemas.microsoft.com/office/drawing/2014/main" id="{81A64AB8-29FD-45AF-938F-5D70DE48BC2C}"/>
              </a:ext>
            </a:extLst>
          </p:cNvPr>
          <p:cNvSpPr txBox="1"/>
          <p:nvPr/>
        </p:nvSpPr>
        <p:spPr>
          <a:xfrm>
            <a:off x="685700" y="576867"/>
            <a:ext cx="5766344" cy="461665"/>
          </a:xfrm>
          <a:prstGeom prst="rect">
            <a:avLst/>
          </a:prstGeom>
          <a:noFill/>
        </p:spPr>
        <p:txBody>
          <a:bodyPr wrap="square" rtlCol="0">
            <a:spAutoFit/>
          </a:bodyPr>
          <a:lstStyle/>
          <a:p>
            <a:r>
              <a:rPr lang="es-ES" sz="2400" i="1" dirty="0">
                <a:solidFill>
                  <a:schemeClr val="bg1"/>
                </a:solidFill>
                <a:latin typeface="GT Walsheim Pro" panose="00000500000000000000" pitchFamily="2" charset="0"/>
              </a:rPr>
              <a:t>Preparados, listos… ¡</a:t>
            </a:r>
            <a:r>
              <a:rPr lang="es-ES" sz="2400" i="1" dirty="0" err="1">
                <a:solidFill>
                  <a:schemeClr val="bg1"/>
                </a:solidFill>
                <a:latin typeface="GT Walsheim Pro" panose="00000500000000000000" pitchFamily="2" charset="0"/>
              </a:rPr>
              <a:t>Safe&amp;Go</a:t>
            </a:r>
            <a:r>
              <a:rPr lang="es-ES" sz="2400" i="1" dirty="0">
                <a:solidFill>
                  <a:schemeClr val="bg1"/>
                </a:solidFill>
                <a:latin typeface="GT Walsheim Pro" panose="00000500000000000000" pitchFamily="2" charset="0"/>
              </a:rPr>
              <a:t>!</a:t>
            </a:r>
          </a:p>
        </p:txBody>
      </p:sp>
      <p:sp>
        <p:nvSpPr>
          <p:cNvPr id="10" name="8 CuadroTexto">
            <a:extLst>
              <a:ext uri="{FF2B5EF4-FFF2-40B4-BE49-F238E27FC236}">
                <a16:creationId xmlns:a16="http://schemas.microsoft.com/office/drawing/2014/main" id="{864F12C6-141C-49FA-94F7-216F8B4448C9}"/>
              </a:ext>
            </a:extLst>
          </p:cNvPr>
          <p:cNvSpPr txBox="1"/>
          <p:nvPr/>
        </p:nvSpPr>
        <p:spPr>
          <a:xfrm>
            <a:off x="674314" y="6266804"/>
            <a:ext cx="2106602" cy="502766"/>
          </a:xfrm>
          <a:prstGeom prst="rect">
            <a:avLst/>
          </a:prstGeom>
          <a:noFill/>
        </p:spPr>
        <p:txBody>
          <a:bodyPr wrap="none" rtlCol="0">
            <a:spAutoFit/>
          </a:bodyPr>
          <a:lstStyle/>
          <a:p>
            <a:r>
              <a:rPr lang="es-ES" sz="2667" b="1" dirty="0">
                <a:solidFill>
                  <a:schemeClr val="bg1"/>
                </a:solidFill>
                <a:latin typeface="GT Walsheim Pro" panose="00000500000000000000"/>
                <a:ea typeface="Verdana" panose="020B0604030504040204" pitchFamily="34" charset="0"/>
                <a:cs typeface="Verdana" panose="020B0604030504040204" pitchFamily="34" charset="0"/>
              </a:rPr>
              <a:t>#VivazSafeGo</a:t>
            </a:r>
          </a:p>
        </p:txBody>
      </p:sp>
      <p:pic>
        <p:nvPicPr>
          <p:cNvPr id="5" name="Gráfico 4">
            <a:extLst>
              <a:ext uri="{FF2B5EF4-FFF2-40B4-BE49-F238E27FC236}">
                <a16:creationId xmlns:a16="http://schemas.microsoft.com/office/drawing/2014/main" id="{E320A71E-606C-4395-AC67-A9E7CEA1D4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096" y="6327687"/>
            <a:ext cx="466725" cy="381000"/>
          </a:xfrm>
          <a:prstGeom prst="rect">
            <a:avLst/>
          </a:prstGeom>
        </p:spPr>
      </p:pic>
      <p:pic>
        <p:nvPicPr>
          <p:cNvPr id="9" name="Gráfico 8">
            <a:extLst>
              <a:ext uri="{FF2B5EF4-FFF2-40B4-BE49-F238E27FC236}">
                <a16:creationId xmlns:a16="http://schemas.microsoft.com/office/drawing/2014/main" id="{FC031D1C-A60A-4B95-94CD-FA12E0E18C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05" y="5454394"/>
            <a:ext cx="614162" cy="1399126"/>
          </a:xfrm>
          <a:prstGeom prst="rect">
            <a:avLst/>
          </a:prstGeom>
        </p:spPr>
      </p:pic>
      <p:sp>
        <p:nvSpPr>
          <p:cNvPr id="18" name="CuadroTexto 17">
            <a:extLst>
              <a:ext uri="{FF2B5EF4-FFF2-40B4-BE49-F238E27FC236}">
                <a16:creationId xmlns:a16="http://schemas.microsoft.com/office/drawing/2014/main" id="{DA94E06F-E9FF-44E7-9443-0788D5965C32}"/>
              </a:ext>
            </a:extLst>
          </p:cNvPr>
          <p:cNvSpPr txBox="1"/>
          <p:nvPr/>
        </p:nvSpPr>
        <p:spPr>
          <a:xfrm>
            <a:off x="9064166" y="6446339"/>
            <a:ext cx="5766344" cy="400110"/>
          </a:xfrm>
          <a:prstGeom prst="rect">
            <a:avLst/>
          </a:prstGeom>
          <a:noFill/>
        </p:spPr>
        <p:txBody>
          <a:bodyPr wrap="square" rtlCol="0">
            <a:spAutoFit/>
          </a:bodyPr>
          <a:lstStyle/>
          <a:p>
            <a:r>
              <a:rPr lang="es-ES" sz="2000" dirty="0">
                <a:solidFill>
                  <a:schemeClr val="bg1"/>
                </a:solidFill>
                <a:latin typeface="GT Walsheim Pro" panose="00000500000000000000" pitchFamily="2" charset="0"/>
              </a:rPr>
              <a:t>13 de septiembre de 2021</a:t>
            </a:r>
          </a:p>
        </p:txBody>
      </p:sp>
      <p:pic>
        <p:nvPicPr>
          <p:cNvPr id="12" name="Gráfico 11">
            <a:extLst>
              <a:ext uri="{FF2B5EF4-FFF2-40B4-BE49-F238E27FC236}">
                <a16:creationId xmlns:a16="http://schemas.microsoft.com/office/drawing/2014/main" id="{029178CF-5CFF-4A9B-B7EE-8515C3A13E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476537" y="370267"/>
            <a:ext cx="4495021" cy="6076072"/>
          </a:xfrm>
          <a:prstGeom prst="rect">
            <a:avLst/>
          </a:prstGeom>
        </p:spPr>
      </p:pic>
      <p:pic>
        <p:nvPicPr>
          <p:cNvPr id="3" name="Gráfico 2">
            <a:extLst>
              <a:ext uri="{FF2B5EF4-FFF2-40B4-BE49-F238E27FC236}">
                <a16:creationId xmlns:a16="http://schemas.microsoft.com/office/drawing/2014/main" id="{BE7F39E1-0D62-4394-852D-98D043EF85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16458" y="2777130"/>
            <a:ext cx="6892455" cy="1262346"/>
          </a:xfrm>
          <a:prstGeom prst="rect">
            <a:avLst/>
          </a:prstGeom>
        </p:spPr>
      </p:pic>
    </p:spTree>
    <p:extLst>
      <p:ext uri="{BB962C8B-B14F-4D97-AF65-F5344CB8AC3E}">
        <p14:creationId xmlns:p14="http://schemas.microsoft.com/office/powerpoint/2010/main" val="1227976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FE10CC11-03C3-4406-9518-6A0D898DC230}"/>
              </a:ext>
            </a:extLst>
          </p:cNvPr>
          <p:cNvSpPr/>
          <p:nvPr/>
        </p:nvSpPr>
        <p:spPr>
          <a:xfrm>
            <a:off x="363844" y="728625"/>
            <a:ext cx="4033632" cy="1015663"/>
          </a:xfrm>
          <a:prstGeom prst="rect">
            <a:avLst/>
          </a:prstGeom>
        </p:spPr>
        <p:txBody>
          <a:bodyPr wrap="square">
            <a:spAutoFit/>
          </a:bodyPr>
          <a:lstStyle/>
          <a:p>
            <a:r>
              <a:rPr lang="es-ES" sz="30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rPr>
              <a:t>Los datos comienzan a preocupar…</a:t>
            </a:r>
          </a:p>
        </p:txBody>
      </p:sp>
      <p:sp>
        <p:nvSpPr>
          <p:cNvPr id="21" name="Rectángulo 20">
            <a:extLst>
              <a:ext uri="{FF2B5EF4-FFF2-40B4-BE49-F238E27FC236}">
                <a16:creationId xmlns:a16="http://schemas.microsoft.com/office/drawing/2014/main" id="{A96F39A7-38DB-4D69-AA6F-AA4CACB6C4AD}"/>
              </a:ext>
            </a:extLst>
          </p:cNvPr>
          <p:cNvSpPr/>
          <p:nvPr/>
        </p:nvSpPr>
        <p:spPr>
          <a:xfrm>
            <a:off x="429037" y="5165719"/>
            <a:ext cx="11088713" cy="646331"/>
          </a:xfrm>
          <a:prstGeom prst="rect">
            <a:avLst/>
          </a:prstGeom>
        </p:spPr>
        <p:txBody>
          <a:bodyPr wrap="square">
            <a:spAutoFit/>
          </a:bodyPr>
          <a:lstStyle/>
          <a:p>
            <a:pPr algn="just"/>
            <a:r>
              <a:rPr lang="es-ES" dirty="0">
                <a:solidFill>
                  <a:srgbClr val="000000"/>
                </a:solidFill>
                <a:latin typeface="GT Walsheim Pro" panose="00000500000000000000" pitchFamily="50" charset="0"/>
              </a:rPr>
              <a:t>La ciudad de Madrid, por ejemplo, </a:t>
            </a:r>
            <a:r>
              <a:rPr lang="es-ES" b="1" dirty="0">
                <a:solidFill>
                  <a:srgbClr val="000000"/>
                </a:solidFill>
                <a:latin typeface="GT Walsheim Pro" panose="00000500000000000000" pitchFamily="50" charset="0"/>
              </a:rPr>
              <a:t>ha registrado cerca de 300 accidentes de patinetes en lo que va de 2021</a:t>
            </a:r>
            <a:r>
              <a:rPr lang="es-ES" dirty="0">
                <a:solidFill>
                  <a:srgbClr val="000000"/>
                </a:solidFill>
                <a:latin typeface="GT Walsheim Pro" panose="00000500000000000000" pitchFamily="50" charset="0"/>
              </a:rPr>
              <a:t> por el aumento de su uso.</a:t>
            </a:r>
            <a:endParaRPr lang="es-ES" b="1" dirty="0">
              <a:solidFill>
                <a:srgbClr val="000000"/>
              </a:solidFill>
              <a:latin typeface="GT Walsheim Pro" panose="00000500000000000000" pitchFamily="50" charset="0"/>
            </a:endParaRPr>
          </a:p>
        </p:txBody>
      </p:sp>
      <p:pic>
        <p:nvPicPr>
          <p:cNvPr id="26" name="Gráfico 25">
            <a:extLst>
              <a:ext uri="{FF2B5EF4-FFF2-40B4-BE49-F238E27FC236}">
                <a16:creationId xmlns:a16="http://schemas.microsoft.com/office/drawing/2014/main" id="{81123859-98EB-42E5-938B-26C0A0512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071" y="303194"/>
            <a:ext cx="1679898" cy="307777"/>
          </a:xfrm>
          <a:prstGeom prst="rect">
            <a:avLst/>
          </a:prstGeom>
        </p:spPr>
      </p:pic>
      <p:grpSp>
        <p:nvGrpSpPr>
          <p:cNvPr id="4" name="Grupo 3">
            <a:extLst>
              <a:ext uri="{FF2B5EF4-FFF2-40B4-BE49-F238E27FC236}">
                <a16:creationId xmlns:a16="http://schemas.microsoft.com/office/drawing/2014/main" id="{721324D4-1F8D-440F-A5BA-3ADF9F426189}"/>
              </a:ext>
            </a:extLst>
          </p:cNvPr>
          <p:cNvGrpSpPr/>
          <p:nvPr/>
        </p:nvGrpSpPr>
        <p:grpSpPr>
          <a:xfrm>
            <a:off x="3259460" y="2022380"/>
            <a:ext cx="2705025" cy="2975546"/>
            <a:chOff x="3259460" y="2022380"/>
            <a:chExt cx="2705025" cy="2975546"/>
          </a:xfrm>
        </p:grpSpPr>
        <p:sp>
          <p:nvSpPr>
            <p:cNvPr id="23" name="Rectángulo 22">
              <a:extLst>
                <a:ext uri="{FF2B5EF4-FFF2-40B4-BE49-F238E27FC236}">
                  <a16:creationId xmlns:a16="http://schemas.microsoft.com/office/drawing/2014/main" id="{F871E45A-E174-4AE4-9278-92DA1DE58581}"/>
                </a:ext>
              </a:extLst>
            </p:cNvPr>
            <p:cNvSpPr/>
            <p:nvPr/>
          </p:nvSpPr>
          <p:spPr>
            <a:xfrm>
              <a:off x="3259460" y="2022380"/>
              <a:ext cx="2705025" cy="2975546"/>
            </a:xfrm>
            <a:prstGeom prst="rect">
              <a:avLst/>
            </a:prstGeom>
            <a:solidFill>
              <a:srgbClr val="ED6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9" name="Rectángulo 8">
              <a:extLst>
                <a:ext uri="{FF2B5EF4-FFF2-40B4-BE49-F238E27FC236}">
                  <a16:creationId xmlns:a16="http://schemas.microsoft.com/office/drawing/2014/main" id="{D4E46C49-20B1-40C4-9A5E-25417B1781A7}"/>
                </a:ext>
              </a:extLst>
            </p:cNvPr>
            <p:cNvSpPr/>
            <p:nvPr/>
          </p:nvSpPr>
          <p:spPr>
            <a:xfrm>
              <a:off x="3483714" y="3113192"/>
              <a:ext cx="2230422" cy="923330"/>
            </a:xfrm>
            <a:prstGeom prst="rect">
              <a:avLst/>
            </a:prstGeom>
          </p:spPr>
          <p:txBody>
            <a:bodyPr wrap="square">
              <a:spAutoFit/>
            </a:bodyPr>
            <a:lstStyle/>
            <a:p>
              <a:pPr algn="ctr"/>
              <a:r>
                <a:rPr lang="es-ES" b="1" dirty="0">
                  <a:solidFill>
                    <a:srgbClr val="000000"/>
                  </a:solidFill>
                  <a:latin typeface="GT Walsheim Pro" panose="00000500000000000000" pitchFamily="50" charset="0"/>
                </a:rPr>
                <a:t>Fallecidos en los tres últimos años</a:t>
              </a:r>
              <a:endParaRPr lang="es-ES" strike="sngStrike" dirty="0">
                <a:solidFill>
                  <a:srgbClr val="000000"/>
                </a:solidFill>
                <a:latin typeface="GT Walsheim Pro" panose="00000500000000000000" pitchFamily="50" charset="0"/>
              </a:endParaRPr>
            </a:p>
            <a:p>
              <a:pPr algn="ctr"/>
              <a:endParaRPr lang="es-ES" dirty="0">
                <a:solidFill>
                  <a:srgbClr val="000000"/>
                </a:solidFill>
                <a:latin typeface="GT Walsheim Pro" panose="00000500000000000000" pitchFamily="50" charset="0"/>
              </a:endParaRPr>
            </a:p>
          </p:txBody>
        </p:sp>
        <p:sp>
          <p:nvSpPr>
            <p:cNvPr id="10" name="CuadroTexto 9">
              <a:extLst>
                <a:ext uri="{FF2B5EF4-FFF2-40B4-BE49-F238E27FC236}">
                  <a16:creationId xmlns:a16="http://schemas.microsoft.com/office/drawing/2014/main" id="{E03BD482-AFE6-4BDF-A8A6-0F40C61DB8A0}"/>
                </a:ext>
              </a:extLst>
            </p:cNvPr>
            <p:cNvSpPr txBox="1"/>
            <p:nvPr/>
          </p:nvSpPr>
          <p:spPr>
            <a:xfrm>
              <a:off x="4197171" y="2152318"/>
              <a:ext cx="978153" cy="921524"/>
            </a:xfrm>
            <a:prstGeom prst="rect">
              <a:avLst/>
            </a:prstGeom>
            <a:noFill/>
          </p:spPr>
          <p:txBody>
            <a:bodyPr wrap="none" rtlCol="0">
              <a:spAutoFit/>
            </a:bodyPr>
            <a:lstStyle/>
            <a:p>
              <a:r>
                <a:rPr lang="es-ES" sz="6000" b="1" dirty="0">
                  <a:solidFill>
                    <a:schemeClr val="bg1"/>
                  </a:solidFill>
                  <a:latin typeface="GT Walsheim Pro Bold" panose="00000800000000000000"/>
                </a:rPr>
                <a:t>16</a:t>
              </a:r>
            </a:p>
          </p:txBody>
        </p:sp>
      </p:grpSp>
      <p:grpSp>
        <p:nvGrpSpPr>
          <p:cNvPr id="5" name="Grupo 4">
            <a:extLst>
              <a:ext uri="{FF2B5EF4-FFF2-40B4-BE49-F238E27FC236}">
                <a16:creationId xmlns:a16="http://schemas.microsoft.com/office/drawing/2014/main" id="{2B94678C-D240-49AF-9245-1330E736F404}"/>
              </a:ext>
            </a:extLst>
          </p:cNvPr>
          <p:cNvGrpSpPr/>
          <p:nvPr/>
        </p:nvGrpSpPr>
        <p:grpSpPr>
          <a:xfrm>
            <a:off x="6086185" y="2022380"/>
            <a:ext cx="2705025" cy="2975546"/>
            <a:chOff x="6086185" y="2022380"/>
            <a:chExt cx="2705025" cy="2975546"/>
          </a:xfrm>
        </p:grpSpPr>
        <p:sp>
          <p:nvSpPr>
            <p:cNvPr id="24" name="Rectángulo 23">
              <a:extLst>
                <a:ext uri="{FF2B5EF4-FFF2-40B4-BE49-F238E27FC236}">
                  <a16:creationId xmlns:a16="http://schemas.microsoft.com/office/drawing/2014/main" id="{F199330D-A15C-4E48-BDD3-C376C2063C9D}"/>
                </a:ext>
              </a:extLst>
            </p:cNvPr>
            <p:cNvSpPr/>
            <p:nvPr/>
          </p:nvSpPr>
          <p:spPr>
            <a:xfrm>
              <a:off x="6086185" y="2022380"/>
              <a:ext cx="2705025" cy="2975546"/>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13" name="CuadroTexto 12">
              <a:extLst>
                <a:ext uri="{FF2B5EF4-FFF2-40B4-BE49-F238E27FC236}">
                  <a16:creationId xmlns:a16="http://schemas.microsoft.com/office/drawing/2014/main" id="{9FD50D71-EDAB-402C-BD48-14885A1F6141}"/>
                </a:ext>
              </a:extLst>
            </p:cNvPr>
            <p:cNvSpPr txBox="1"/>
            <p:nvPr/>
          </p:nvSpPr>
          <p:spPr>
            <a:xfrm>
              <a:off x="6644315" y="2206463"/>
              <a:ext cx="1774845" cy="921524"/>
            </a:xfrm>
            <a:prstGeom prst="rect">
              <a:avLst/>
            </a:prstGeom>
            <a:noFill/>
          </p:spPr>
          <p:txBody>
            <a:bodyPr wrap="none" rtlCol="0">
              <a:spAutoFit/>
            </a:bodyPr>
            <a:lstStyle/>
            <a:p>
              <a:r>
                <a:rPr lang="es-ES" sz="6000" b="1" dirty="0">
                  <a:solidFill>
                    <a:schemeClr val="bg1"/>
                  </a:solidFill>
                  <a:latin typeface="GT Walsheim Pro Bold" panose="00000800000000000000"/>
                </a:rPr>
                <a:t>50%</a:t>
              </a:r>
            </a:p>
          </p:txBody>
        </p:sp>
        <p:sp>
          <p:nvSpPr>
            <p:cNvPr id="14" name="Rectángulo 13">
              <a:extLst>
                <a:ext uri="{FF2B5EF4-FFF2-40B4-BE49-F238E27FC236}">
                  <a16:creationId xmlns:a16="http://schemas.microsoft.com/office/drawing/2014/main" id="{673A511C-B45D-497A-A2B6-6FD9C5906C94}"/>
                </a:ext>
              </a:extLst>
            </p:cNvPr>
            <p:cNvSpPr/>
            <p:nvPr/>
          </p:nvSpPr>
          <p:spPr>
            <a:xfrm>
              <a:off x="6314136" y="3144291"/>
              <a:ext cx="2204024" cy="1089074"/>
            </a:xfrm>
            <a:prstGeom prst="rect">
              <a:avLst/>
            </a:prstGeom>
          </p:spPr>
          <p:txBody>
            <a:bodyPr wrap="square">
              <a:spAutoFit/>
            </a:bodyPr>
            <a:lstStyle/>
            <a:p>
              <a:pPr algn="ctr"/>
              <a:r>
                <a:rPr lang="es-ES" b="1" dirty="0">
                  <a:solidFill>
                    <a:srgbClr val="000000"/>
                  </a:solidFill>
                  <a:latin typeface="GT Walsheim Pro" panose="00000500000000000000" pitchFamily="50" charset="0"/>
                </a:rPr>
                <a:t>Colisión con otro vehículo (coche) y caídas.</a:t>
              </a:r>
              <a:endParaRPr lang="es-ES" dirty="0">
                <a:solidFill>
                  <a:srgbClr val="000000"/>
                </a:solidFill>
                <a:latin typeface="GT Walsheim Pro" panose="00000500000000000000" pitchFamily="50" charset="0"/>
              </a:endParaRPr>
            </a:p>
            <a:p>
              <a:pPr algn="ctr"/>
              <a:endParaRPr lang="es-ES" dirty="0">
                <a:solidFill>
                  <a:srgbClr val="000000"/>
                </a:solidFill>
                <a:latin typeface="GT Walsheim Pro" panose="00000500000000000000" pitchFamily="50" charset="0"/>
              </a:endParaRPr>
            </a:p>
          </p:txBody>
        </p:sp>
      </p:grpSp>
      <p:grpSp>
        <p:nvGrpSpPr>
          <p:cNvPr id="6" name="Grupo 5">
            <a:extLst>
              <a:ext uri="{FF2B5EF4-FFF2-40B4-BE49-F238E27FC236}">
                <a16:creationId xmlns:a16="http://schemas.microsoft.com/office/drawing/2014/main" id="{2A897DFC-4346-4DC7-8679-F650296AF8B4}"/>
              </a:ext>
            </a:extLst>
          </p:cNvPr>
          <p:cNvGrpSpPr/>
          <p:nvPr/>
        </p:nvGrpSpPr>
        <p:grpSpPr>
          <a:xfrm>
            <a:off x="8912910" y="2022380"/>
            <a:ext cx="2705025" cy="2975546"/>
            <a:chOff x="8912910" y="2022380"/>
            <a:chExt cx="2705025" cy="2975546"/>
          </a:xfrm>
        </p:grpSpPr>
        <p:sp>
          <p:nvSpPr>
            <p:cNvPr id="25" name="Rectángulo 24">
              <a:extLst>
                <a:ext uri="{FF2B5EF4-FFF2-40B4-BE49-F238E27FC236}">
                  <a16:creationId xmlns:a16="http://schemas.microsoft.com/office/drawing/2014/main" id="{8B099DFC-2F1D-4220-B7E3-A3FD41387CE9}"/>
                </a:ext>
              </a:extLst>
            </p:cNvPr>
            <p:cNvSpPr/>
            <p:nvPr/>
          </p:nvSpPr>
          <p:spPr>
            <a:xfrm>
              <a:off x="8912910" y="2022380"/>
              <a:ext cx="2705025" cy="2975546"/>
            </a:xfrm>
            <a:prstGeom prst="rect">
              <a:avLst/>
            </a:prstGeom>
            <a:solidFill>
              <a:srgbClr val="ED6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15" name="CuadroTexto 14">
              <a:extLst>
                <a:ext uri="{FF2B5EF4-FFF2-40B4-BE49-F238E27FC236}">
                  <a16:creationId xmlns:a16="http://schemas.microsoft.com/office/drawing/2014/main" id="{CC2FB3BF-EA52-4DF3-8AC2-659A17D2DC64}"/>
                </a:ext>
              </a:extLst>
            </p:cNvPr>
            <p:cNvSpPr txBox="1"/>
            <p:nvPr/>
          </p:nvSpPr>
          <p:spPr>
            <a:xfrm>
              <a:off x="9238227" y="2222374"/>
              <a:ext cx="2176300" cy="907941"/>
            </a:xfrm>
            <a:prstGeom prst="rect">
              <a:avLst/>
            </a:prstGeom>
            <a:noFill/>
          </p:spPr>
          <p:txBody>
            <a:bodyPr wrap="none" rtlCol="0">
              <a:spAutoFit/>
            </a:bodyPr>
            <a:lstStyle/>
            <a:p>
              <a:pPr algn="ctr"/>
              <a:r>
                <a:rPr lang="es-ES" sz="5300" b="1" dirty="0">
                  <a:solidFill>
                    <a:schemeClr val="bg1"/>
                  </a:solidFill>
                  <a:latin typeface="GT Walsheim Pro Bold" panose="00000800000000000000"/>
                </a:rPr>
                <a:t>Cabeza</a:t>
              </a:r>
            </a:p>
          </p:txBody>
        </p:sp>
        <p:sp>
          <p:nvSpPr>
            <p:cNvPr id="16" name="Rectángulo 15">
              <a:extLst>
                <a:ext uri="{FF2B5EF4-FFF2-40B4-BE49-F238E27FC236}">
                  <a16:creationId xmlns:a16="http://schemas.microsoft.com/office/drawing/2014/main" id="{CA6755D0-9146-470A-8C4D-A0FB5249809A}"/>
                </a:ext>
              </a:extLst>
            </p:cNvPr>
            <p:cNvSpPr/>
            <p:nvPr/>
          </p:nvSpPr>
          <p:spPr>
            <a:xfrm>
              <a:off x="9064786" y="3132973"/>
              <a:ext cx="2452965" cy="1843047"/>
            </a:xfrm>
            <a:prstGeom prst="rect">
              <a:avLst/>
            </a:prstGeom>
          </p:spPr>
          <p:txBody>
            <a:bodyPr wrap="square">
              <a:spAutoFit/>
            </a:bodyPr>
            <a:lstStyle/>
            <a:p>
              <a:pPr algn="ctr"/>
              <a:r>
                <a:rPr lang="es-ES" dirty="0">
                  <a:solidFill>
                    <a:srgbClr val="000000"/>
                  </a:solidFill>
                  <a:latin typeface="GT Walsheim Pro" panose="00000500000000000000" pitchFamily="50" charset="0"/>
                </a:rPr>
                <a:t>De todas las lesiones, las más habituales y peligrosas pueden </a:t>
              </a:r>
              <a:r>
                <a:rPr lang="es-ES" b="1" dirty="0">
                  <a:solidFill>
                    <a:srgbClr val="000000"/>
                  </a:solidFill>
                  <a:latin typeface="GT Walsheim Pro" panose="00000500000000000000" pitchFamily="50" charset="0"/>
                </a:rPr>
                <a:t>producirse en la cabeza y, sobre todo, en la cara</a:t>
              </a:r>
              <a:r>
                <a:rPr lang="es-ES" dirty="0">
                  <a:solidFill>
                    <a:srgbClr val="000000"/>
                  </a:solidFill>
                  <a:latin typeface="GT Walsheim Pro" panose="00000500000000000000" pitchFamily="50" charset="0"/>
                </a:rPr>
                <a:t>. </a:t>
              </a:r>
            </a:p>
            <a:p>
              <a:pPr algn="ctr"/>
              <a:endParaRPr lang="es-ES" dirty="0">
                <a:solidFill>
                  <a:srgbClr val="000000"/>
                </a:solidFill>
                <a:latin typeface="GT Walsheim Pro" panose="00000500000000000000" pitchFamily="50" charset="0"/>
              </a:endParaRPr>
            </a:p>
          </p:txBody>
        </p:sp>
      </p:grpSp>
      <p:grpSp>
        <p:nvGrpSpPr>
          <p:cNvPr id="3" name="Grupo 2">
            <a:extLst>
              <a:ext uri="{FF2B5EF4-FFF2-40B4-BE49-F238E27FC236}">
                <a16:creationId xmlns:a16="http://schemas.microsoft.com/office/drawing/2014/main" id="{FB026DF1-4922-41D6-AB41-E73B795E563F}"/>
              </a:ext>
            </a:extLst>
          </p:cNvPr>
          <p:cNvGrpSpPr/>
          <p:nvPr/>
        </p:nvGrpSpPr>
        <p:grpSpPr>
          <a:xfrm>
            <a:off x="429038" y="2022380"/>
            <a:ext cx="2705025" cy="2975546"/>
            <a:chOff x="429038" y="2022380"/>
            <a:chExt cx="2705025" cy="2975546"/>
          </a:xfrm>
        </p:grpSpPr>
        <p:sp>
          <p:nvSpPr>
            <p:cNvPr id="22" name="Rectángulo 21">
              <a:extLst>
                <a:ext uri="{FF2B5EF4-FFF2-40B4-BE49-F238E27FC236}">
                  <a16:creationId xmlns:a16="http://schemas.microsoft.com/office/drawing/2014/main" id="{8A2F856C-42AD-41C4-A292-1E09DA6EFA89}"/>
                </a:ext>
              </a:extLst>
            </p:cNvPr>
            <p:cNvSpPr/>
            <p:nvPr/>
          </p:nvSpPr>
          <p:spPr>
            <a:xfrm>
              <a:off x="429038" y="2022380"/>
              <a:ext cx="2705025" cy="2975546"/>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11" name="CuadroTexto 10">
              <a:extLst>
                <a:ext uri="{FF2B5EF4-FFF2-40B4-BE49-F238E27FC236}">
                  <a16:creationId xmlns:a16="http://schemas.microsoft.com/office/drawing/2014/main" id="{43B1BAB3-66DB-4F47-98E8-19B13816D93C}"/>
                </a:ext>
              </a:extLst>
            </p:cNvPr>
            <p:cNvSpPr txBox="1"/>
            <p:nvPr/>
          </p:nvSpPr>
          <p:spPr>
            <a:xfrm>
              <a:off x="687623" y="2173506"/>
              <a:ext cx="2210862" cy="921524"/>
            </a:xfrm>
            <a:prstGeom prst="rect">
              <a:avLst/>
            </a:prstGeom>
            <a:noFill/>
          </p:spPr>
          <p:txBody>
            <a:bodyPr wrap="none" rtlCol="0">
              <a:spAutoFit/>
            </a:bodyPr>
            <a:lstStyle/>
            <a:p>
              <a:r>
                <a:rPr lang="es-ES" sz="6000" b="1" dirty="0">
                  <a:solidFill>
                    <a:schemeClr val="bg1"/>
                  </a:solidFill>
                  <a:latin typeface="GT Walsheim Pro Bold" panose="00000800000000000000"/>
                </a:rPr>
                <a:t>1.300</a:t>
              </a:r>
            </a:p>
          </p:txBody>
        </p:sp>
        <p:sp>
          <p:nvSpPr>
            <p:cNvPr id="27" name="Rectángulo 26">
              <a:extLst>
                <a:ext uri="{FF2B5EF4-FFF2-40B4-BE49-F238E27FC236}">
                  <a16:creationId xmlns:a16="http://schemas.microsoft.com/office/drawing/2014/main" id="{4D398383-0EC7-4DE9-96DA-F9BE2FE516FE}"/>
                </a:ext>
              </a:extLst>
            </p:cNvPr>
            <p:cNvSpPr/>
            <p:nvPr/>
          </p:nvSpPr>
          <p:spPr>
            <a:xfrm>
              <a:off x="694987" y="3073842"/>
              <a:ext cx="2112874" cy="1340399"/>
            </a:xfrm>
            <a:prstGeom prst="rect">
              <a:avLst/>
            </a:prstGeom>
          </p:spPr>
          <p:txBody>
            <a:bodyPr wrap="square">
              <a:spAutoFit/>
            </a:bodyPr>
            <a:lstStyle/>
            <a:p>
              <a:pPr algn="ctr"/>
              <a:r>
                <a:rPr lang="es-ES" b="1" dirty="0">
                  <a:solidFill>
                    <a:srgbClr val="000000"/>
                  </a:solidFill>
                  <a:latin typeface="GT Walsheim Pro" panose="00000500000000000000" pitchFamily="50" charset="0"/>
                </a:rPr>
                <a:t>accidentes con víctimas </a:t>
              </a:r>
              <a:r>
                <a:rPr lang="es-ES" dirty="0">
                  <a:solidFill>
                    <a:srgbClr val="000000"/>
                  </a:solidFill>
                  <a:latin typeface="GT Walsheim Pro" panose="00000500000000000000" pitchFamily="50" charset="0"/>
                </a:rPr>
                <a:t>con patinetes eléctricos en los últimos 3 años.</a:t>
              </a:r>
            </a:p>
          </p:txBody>
        </p:sp>
      </p:grpSp>
      <p:sp>
        <p:nvSpPr>
          <p:cNvPr id="29" name="Rectángulo 28">
            <a:extLst>
              <a:ext uri="{FF2B5EF4-FFF2-40B4-BE49-F238E27FC236}">
                <a16:creationId xmlns:a16="http://schemas.microsoft.com/office/drawing/2014/main" id="{0A208C49-4C33-438A-A405-55D6663421B8}"/>
              </a:ext>
            </a:extLst>
          </p:cNvPr>
          <p:cNvSpPr/>
          <p:nvPr/>
        </p:nvSpPr>
        <p:spPr>
          <a:xfrm>
            <a:off x="10242994" y="6356385"/>
            <a:ext cx="1519967" cy="215444"/>
          </a:xfrm>
          <a:prstGeom prst="rect">
            <a:avLst/>
          </a:prstGeom>
        </p:spPr>
        <p:txBody>
          <a:bodyPr wrap="none">
            <a:spAutoFit/>
          </a:bodyPr>
          <a:lstStyle/>
          <a:p>
            <a:pPr algn="r"/>
            <a:r>
              <a:rPr lang="es-ES" sz="800" i="1" dirty="0">
                <a:solidFill>
                  <a:srgbClr val="000000"/>
                </a:solidFill>
                <a:latin typeface="GT Walsheim Pro" panose="00000500000000000000" pitchFamily="50" charset="0"/>
              </a:rPr>
              <a:t>Fuente: Fundación Línea Directa</a:t>
            </a:r>
          </a:p>
        </p:txBody>
      </p:sp>
      <p:sp>
        <p:nvSpPr>
          <p:cNvPr id="30" name="Rectángulo 29">
            <a:extLst>
              <a:ext uri="{FF2B5EF4-FFF2-40B4-BE49-F238E27FC236}">
                <a16:creationId xmlns:a16="http://schemas.microsoft.com/office/drawing/2014/main" id="{860FFE19-49A2-43F1-979C-2E56F47D135E}"/>
              </a:ext>
            </a:extLst>
          </p:cNvPr>
          <p:cNvSpPr/>
          <p:nvPr/>
        </p:nvSpPr>
        <p:spPr>
          <a:xfrm>
            <a:off x="4919870" y="773601"/>
            <a:ext cx="6698065" cy="1200329"/>
          </a:xfrm>
          <a:prstGeom prst="rect">
            <a:avLst/>
          </a:prstGeom>
        </p:spPr>
        <p:txBody>
          <a:bodyPr wrap="square">
            <a:spAutoFit/>
          </a:bodyPr>
          <a:lstStyle/>
          <a:p>
            <a:pPr algn="ctr"/>
            <a:r>
              <a:rPr lang="es-ES" sz="2400" b="1" dirty="0">
                <a:solidFill>
                  <a:schemeClr val="bg1">
                    <a:lumMod val="50000"/>
                  </a:schemeClr>
                </a:solidFill>
                <a:latin typeface="GT Walsheim Pro Bold" panose="00000800000000000000" pitchFamily="2" charset="0"/>
                <a:ea typeface="Verdana" panose="020B0604030504040204" pitchFamily="34" charset="0"/>
              </a:rPr>
              <a:t>Si no tiene seguro, el responsable de un accidente debe responder con su patrimonio de todos los daños causados.</a:t>
            </a:r>
          </a:p>
        </p:txBody>
      </p:sp>
      <p:sp>
        <p:nvSpPr>
          <p:cNvPr id="28" name="8 CuadroTexto">
            <a:extLst>
              <a:ext uri="{FF2B5EF4-FFF2-40B4-BE49-F238E27FC236}">
                <a16:creationId xmlns:a16="http://schemas.microsoft.com/office/drawing/2014/main" id="{37800DAD-821A-482F-86F2-9CF5FAFB37F2}"/>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5526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81650EF-C26D-4297-BB9D-ECD0D03FDAC5}"/>
              </a:ext>
            </a:extLst>
          </p:cNvPr>
          <p:cNvSpPr/>
          <p:nvPr/>
        </p:nvSpPr>
        <p:spPr>
          <a:xfrm>
            <a:off x="5262575" y="897882"/>
            <a:ext cx="5555298" cy="534298"/>
          </a:xfrm>
          <a:prstGeom prst="rect">
            <a:avLst/>
          </a:prstGeom>
          <a:solidFill>
            <a:srgbClr val="695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GT Walsheim Pro Bold" panose="00000800000000000000" pitchFamily="50" charset="0"/>
              </a:rPr>
              <a:t>Incremento de VMP</a:t>
            </a:r>
          </a:p>
        </p:txBody>
      </p:sp>
      <p:sp>
        <p:nvSpPr>
          <p:cNvPr id="9" name="Rectángulo 8">
            <a:extLst>
              <a:ext uri="{FF2B5EF4-FFF2-40B4-BE49-F238E27FC236}">
                <a16:creationId xmlns:a16="http://schemas.microsoft.com/office/drawing/2014/main" id="{3D5CCD58-26A3-4970-A8D8-D7B3560E479C}"/>
              </a:ext>
            </a:extLst>
          </p:cNvPr>
          <p:cNvSpPr/>
          <p:nvPr/>
        </p:nvSpPr>
        <p:spPr>
          <a:xfrm>
            <a:off x="5250722" y="2493054"/>
            <a:ext cx="5555298" cy="534298"/>
          </a:xfrm>
          <a:prstGeom prst="rect">
            <a:avLst/>
          </a:prstGeom>
          <a:solidFill>
            <a:srgbClr val="3CD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GT Walsheim Pro Bold" panose="00000800000000000000" pitchFamily="50" charset="0"/>
              </a:rPr>
              <a:t>Inexperiencia general</a:t>
            </a:r>
          </a:p>
        </p:txBody>
      </p:sp>
      <p:sp>
        <p:nvSpPr>
          <p:cNvPr id="10" name="Rectángulo 9">
            <a:extLst>
              <a:ext uri="{FF2B5EF4-FFF2-40B4-BE49-F238E27FC236}">
                <a16:creationId xmlns:a16="http://schemas.microsoft.com/office/drawing/2014/main" id="{241C5E9D-DD47-4678-BFD8-9932C50E791B}"/>
              </a:ext>
            </a:extLst>
          </p:cNvPr>
          <p:cNvSpPr/>
          <p:nvPr/>
        </p:nvSpPr>
        <p:spPr>
          <a:xfrm>
            <a:off x="5250722" y="1745377"/>
            <a:ext cx="5555298" cy="534298"/>
          </a:xfrm>
          <a:prstGeom prst="rect">
            <a:avLst/>
          </a:prstGeom>
          <a:solidFill>
            <a:srgbClr val="00B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GT Walsheim Pro Bold" panose="00000800000000000000" pitchFamily="50" charset="0"/>
              </a:rPr>
              <a:t>Usuario vulnerable</a:t>
            </a:r>
          </a:p>
        </p:txBody>
      </p:sp>
      <p:sp>
        <p:nvSpPr>
          <p:cNvPr id="12" name="Rectángulo 11">
            <a:extLst>
              <a:ext uri="{FF2B5EF4-FFF2-40B4-BE49-F238E27FC236}">
                <a16:creationId xmlns:a16="http://schemas.microsoft.com/office/drawing/2014/main" id="{52B2181F-11CA-40B2-90D6-E0BF90ABFFFE}"/>
              </a:ext>
            </a:extLst>
          </p:cNvPr>
          <p:cNvSpPr/>
          <p:nvPr/>
        </p:nvSpPr>
        <p:spPr>
          <a:xfrm>
            <a:off x="5250722" y="4028268"/>
            <a:ext cx="5555298" cy="534298"/>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GT Walsheim Pro Bold" panose="00000800000000000000" pitchFamily="50" charset="0"/>
              </a:rPr>
              <a:t>Daños no cubiertos por un seguro</a:t>
            </a:r>
          </a:p>
        </p:txBody>
      </p:sp>
      <p:sp>
        <p:nvSpPr>
          <p:cNvPr id="16" name="CuadroTexto 15">
            <a:extLst>
              <a:ext uri="{FF2B5EF4-FFF2-40B4-BE49-F238E27FC236}">
                <a16:creationId xmlns:a16="http://schemas.microsoft.com/office/drawing/2014/main" id="{C030C1F1-89E1-4799-9131-88D2C6788954}"/>
              </a:ext>
            </a:extLst>
          </p:cNvPr>
          <p:cNvSpPr txBox="1"/>
          <p:nvPr/>
        </p:nvSpPr>
        <p:spPr>
          <a:xfrm>
            <a:off x="4256198" y="734144"/>
            <a:ext cx="681597" cy="861774"/>
          </a:xfrm>
          <a:prstGeom prst="rect">
            <a:avLst/>
          </a:prstGeom>
          <a:noFill/>
        </p:spPr>
        <p:txBody>
          <a:bodyPr wrap="none" rtlCol="0">
            <a:spAutoFit/>
          </a:bodyPr>
          <a:lstStyle/>
          <a:p>
            <a:r>
              <a:rPr lang="es-ES" sz="5000" b="1" dirty="0">
                <a:solidFill>
                  <a:srgbClr val="695CC7"/>
                </a:solidFill>
                <a:latin typeface="GT Walsheim Pro Bold" panose="00000800000000000000"/>
              </a:rPr>
              <a:t>1.</a:t>
            </a:r>
          </a:p>
        </p:txBody>
      </p:sp>
      <p:sp>
        <p:nvSpPr>
          <p:cNvPr id="18" name="CuadroTexto 17">
            <a:extLst>
              <a:ext uri="{FF2B5EF4-FFF2-40B4-BE49-F238E27FC236}">
                <a16:creationId xmlns:a16="http://schemas.microsoft.com/office/drawing/2014/main" id="{465E60B1-0520-42DC-9E09-B5E6644DA2DD}"/>
              </a:ext>
            </a:extLst>
          </p:cNvPr>
          <p:cNvSpPr txBox="1"/>
          <p:nvPr/>
        </p:nvSpPr>
        <p:spPr>
          <a:xfrm>
            <a:off x="4215722" y="1459045"/>
            <a:ext cx="779381" cy="861774"/>
          </a:xfrm>
          <a:prstGeom prst="rect">
            <a:avLst/>
          </a:prstGeom>
          <a:noFill/>
        </p:spPr>
        <p:txBody>
          <a:bodyPr wrap="none" rtlCol="0">
            <a:spAutoFit/>
          </a:bodyPr>
          <a:lstStyle/>
          <a:p>
            <a:r>
              <a:rPr lang="es-ES" sz="5000" b="1" dirty="0">
                <a:solidFill>
                  <a:srgbClr val="00B287"/>
                </a:solidFill>
                <a:latin typeface="GT Walsheim Pro Bold" panose="00000800000000000000"/>
              </a:rPr>
              <a:t>2.</a:t>
            </a:r>
          </a:p>
        </p:txBody>
      </p:sp>
      <p:sp>
        <p:nvSpPr>
          <p:cNvPr id="19" name="CuadroTexto 18">
            <a:extLst>
              <a:ext uri="{FF2B5EF4-FFF2-40B4-BE49-F238E27FC236}">
                <a16:creationId xmlns:a16="http://schemas.microsoft.com/office/drawing/2014/main" id="{D7F27AA1-C4A3-448A-B9F9-D3C0F770D812}"/>
              </a:ext>
            </a:extLst>
          </p:cNvPr>
          <p:cNvSpPr txBox="1"/>
          <p:nvPr/>
        </p:nvSpPr>
        <p:spPr>
          <a:xfrm>
            <a:off x="4234727" y="2233242"/>
            <a:ext cx="859531" cy="861774"/>
          </a:xfrm>
          <a:prstGeom prst="rect">
            <a:avLst/>
          </a:prstGeom>
          <a:noFill/>
        </p:spPr>
        <p:txBody>
          <a:bodyPr wrap="square" rtlCol="0">
            <a:spAutoFit/>
          </a:bodyPr>
          <a:lstStyle/>
          <a:p>
            <a:r>
              <a:rPr lang="es-ES" sz="5000" b="1" dirty="0">
                <a:solidFill>
                  <a:srgbClr val="3CDBC0"/>
                </a:solidFill>
                <a:latin typeface="GT Walsheim Pro Bold" panose="00000800000000000000"/>
              </a:rPr>
              <a:t>3.</a:t>
            </a:r>
          </a:p>
        </p:txBody>
      </p:sp>
      <p:sp>
        <p:nvSpPr>
          <p:cNvPr id="20" name="CuadroTexto 19">
            <a:extLst>
              <a:ext uri="{FF2B5EF4-FFF2-40B4-BE49-F238E27FC236}">
                <a16:creationId xmlns:a16="http://schemas.microsoft.com/office/drawing/2014/main" id="{676846AD-B01C-45D3-99A7-0E5D4CFF0621}"/>
              </a:ext>
            </a:extLst>
          </p:cNvPr>
          <p:cNvSpPr txBox="1"/>
          <p:nvPr/>
        </p:nvSpPr>
        <p:spPr>
          <a:xfrm>
            <a:off x="4218361" y="3066458"/>
            <a:ext cx="777777" cy="861774"/>
          </a:xfrm>
          <a:prstGeom prst="rect">
            <a:avLst/>
          </a:prstGeom>
          <a:noFill/>
        </p:spPr>
        <p:txBody>
          <a:bodyPr wrap="none" rtlCol="0">
            <a:spAutoFit/>
          </a:bodyPr>
          <a:lstStyle/>
          <a:p>
            <a:r>
              <a:rPr lang="es-ES" sz="5000" b="1" dirty="0">
                <a:solidFill>
                  <a:schemeClr val="tx1">
                    <a:lumMod val="50000"/>
                    <a:lumOff val="50000"/>
                  </a:schemeClr>
                </a:solidFill>
                <a:latin typeface="GT Walsheim Pro Bold" panose="00000800000000000000"/>
              </a:rPr>
              <a:t>4.</a:t>
            </a:r>
          </a:p>
        </p:txBody>
      </p:sp>
      <p:sp>
        <p:nvSpPr>
          <p:cNvPr id="21" name="CuadroTexto 20">
            <a:extLst>
              <a:ext uri="{FF2B5EF4-FFF2-40B4-BE49-F238E27FC236}">
                <a16:creationId xmlns:a16="http://schemas.microsoft.com/office/drawing/2014/main" id="{DD0FA817-084C-4B25-93FE-F3DE992F17E3}"/>
              </a:ext>
            </a:extLst>
          </p:cNvPr>
          <p:cNvSpPr txBox="1"/>
          <p:nvPr/>
        </p:nvSpPr>
        <p:spPr>
          <a:xfrm>
            <a:off x="4260104" y="3862002"/>
            <a:ext cx="981000" cy="861774"/>
          </a:xfrm>
          <a:prstGeom prst="rect">
            <a:avLst/>
          </a:prstGeom>
          <a:noFill/>
        </p:spPr>
        <p:txBody>
          <a:bodyPr wrap="square" rtlCol="0">
            <a:spAutoFit/>
          </a:bodyPr>
          <a:lstStyle/>
          <a:p>
            <a:r>
              <a:rPr lang="es-ES" sz="5000" b="1" dirty="0">
                <a:solidFill>
                  <a:srgbClr val="F5BF00"/>
                </a:solidFill>
                <a:latin typeface="GT Walsheim Pro Bold" panose="00000800000000000000"/>
              </a:rPr>
              <a:t>5.</a:t>
            </a:r>
          </a:p>
        </p:txBody>
      </p:sp>
      <p:sp>
        <p:nvSpPr>
          <p:cNvPr id="23" name="CuadroTexto 22">
            <a:extLst>
              <a:ext uri="{FF2B5EF4-FFF2-40B4-BE49-F238E27FC236}">
                <a16:creationId xmlns:a16="http://schemas.microsoft.com/office/drawing/2014/main" id="{21A23B32-04CC-4047-B64E-299C9A221059}"/>
              </a:ext>
            </a:extLst>
          </p:cNvPr>
          <p:cNvSpPr txBox="1"/>
          <p:nvPr/>
        </p:nvSpPr>
        <p:spPr>
          <a:xfrm>
            <a:off x="4256198" y="4695219"/>
            <a:ext cx="769763" cy="861774"/>
          </a:xfrm>
          <a:prstGeom prst="rect">
            <a:avLst/>
          </a:prstGeom>
          <a:noFill/>
        </p:spPr>
        <p:txBody>
          <a:bodyPr wrap="none" rtlCol="0">
            <a:spAutoFit/>
          </a:bodyPr>
          <a:lstStyle/>
          <a:p>
            <a:r>
              <a:rPr lang="es-ES" sz="5000" b="1" dirty="0">
                <a:solidFill>
                  <a:srgbClr val="FC9BB3"/>
                </a:solidFill>
                <a:latin typeface="GT Walsheim Pro Bold" panose="00000800000000000000"/>
              </a:rPr>
              <a:t>6.</a:t>
            </a:r>
          </a:p>
        </p:txBody>
      </p:sp>
      <p:sp>
        <p:nvSpPr>
          <p:cNvPr id="28" name="Rectángulo 27">
            <a:extLst>
              <a:ext uri="{FF2B5EF4-FFF2-40B4-BE49-F238E27FC236}">
                <a16:creationId xmlns:a16="http://schemas.microsoft.com/office/drawing/2014/main" id="{74528F84-FF10-44DE-8F9C-E1C25A4462B9}"/>
              </a:ext>
            </a:extLst>
          </p:cNvPr>
          <p:cNvSpPr/>
          <p:nvPr/>
        </p:nvSpPr>
        <p:spPr>
          <a:xfrm>
            <a:off x="354066" y="727080"/>
            <a:ext cx="3714810" cy="2400657"/>
          </a:xfrm>
          <a:prstGeom prst="rect">
            <a:avLst/>
          </a:prstGeom>
        </p:spPr>
        <p:txBody>
          <a:bodyPr wrap="square">
            <a:spAutoFit/>
          </a:bodyPr>
          <a:lstStyle/>
          <a:p>
            <a:r>
              <a:rPr lang="es-ES" sz="30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rPr>
              <a:t>En definitiva, estos VMP han venido para quedarse, pero no perdamos de vista…</a:t>
            </a:r>
          </a:p>
        </p:txBody>
      </p:sp>
      <p:pic>
        <p:nvPicPr>
          <p:cNvPr id="5" name="Gráfico 4">
            <a:extLst>
              <a:ext uri="{FF2B5EF4-FFF2-40B4-BE49-F238E27FC236}">
                <a16:creationId xmlns:a16="http://schemas.microsoft.com/office/drawing/2014/main" id="{5CA8FC82-D32B-46DA-9553-BF2A93D02C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037" y="3384454"/>
            <a:ext cx="2166868" cy="2912814"/>
          </a:xfrm>
          <a:prstGeom prst="rect">
            <a:avLst/>
          </a:prstGeom>
        </p:spPr>
      </p:pic>
      <p:pic>
        <p:nvPicPr>
          <p:cNvPr id="24" name="Gráfico 23">
            <a:extLst>
              <a:ext uri="{FF2B5EF4-FFF2-40B4-BE49-F238E27FC236}">
                <a16:creationId xmlns:a16="http://schemas.microsoft.com/office/drawing/2014/main" id="{26F19EF3-4FF0-4071-9A86-F9DBAF5812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071" y="303194"/>
            <a:ext cx="1679898" cy="307777"/>
          </a:xfrm>
          <a:prstGeom prst="rect">
            <a:avLst/>
          </a:prstGeom>
        </p:spPr>
      </p:pic>
      <p:sp>
        <p:nvSpPr>
          <p:cNvPr id="25" name="Rectángulo 24">
            <a:extLst>
              <a:ext uri="{FF2B5EF4-FFF2-40B4-BE49-F238E27FC236}">
                <a16:creationId xmlns:a16="http://schemas.microsoft.com/office/drawing/2014/main" id="{E832A97D-05E2-41DC-8B4A-49F9A64CA79B}"/>
              </a:ext>
            </a:extLst>
          </p:cNvPr>
          <p:cNvSpPr/>
          <p:nvPr/>
        </p:nvSpPr>
        <p:spPr>
          <a:xfrm>
            <a:off x="5250722" y="4805015"/>
            <a:ext cx="5555298" cy="534298"/>
          </a:xfrm>
          <a:prstGeom prst="rect">
            <a:avLst/>
          </a:prstGeom>
          <a:solidFill>
            <a:srgbClr val="FC9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a:latin typeface="GT Walsheim Pro Bold" panose="00000800000000000000" pitchFamily="50" charset="0"/>
              </a:rPr>
              <a:t>Hay que indemnizar a los perjudicados</a:t>
            </a:r>
          </a:p>
        </p:txBody>
      </p:sp>
      <p:sp>
        <p:nvSpPr>
          <p:cNvPr id="30" name="Rectángulo 29">
            <a:extLst>
              <a:ext uri="{FF2B5EF4-FFF2-40B4-BE49-F238E27FC236}">
                <a16:creationId xmlns:a16="http://schemas.microsoft.com/office/drawing/2014/main" id="{75BE8D60-FC3B-4D8B-B26A-F7E5C412EDC0}"/>
              </a:ext>
            </a:extLst>
          </p:cNvPr>
          <p:cNvSpPr/>
          <p:nvPr/>
        </p:nvSpPr>
        <p:spPr>
          <a:xfrm>
            <a:off x="5250722" y="3251521"/>
            <a:ext cx="5555298" cy="5342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GT Walsheim Pro Bold" panose="00000800000000000000" pitchFamily="50" charset="0"/>
              </a:rPr>
              <a:t>Desconocimiento de las normas</a:t>
            </a:r>
          </a:p>
        </p:txBody>
      </p:sp>
      <p:sp>
        <p:nvSpPr>
          <p:cNvPr id="33" name="8 CuadroTexto">
            <a:extLst>
              <a:ext uri="{FF2B5EF4-FFF2-40B4-BE49-F238E27FC236}">
                <a16:creationId xmlns:a16="http://schemas.microsoft.com/office/drawing/2014/main" id="{F9E2D116-A052-43C9-8784-F6080633989C}"/>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6934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6" grpId="0"/>
      <p:bldP spid="18" grpId="0"/>
      <p:bldP spid="19" grpId="0"/>
      <p:bldP spid="20" grpId="0"/>
      <p:bldP spid="21" grpId="0"/>
      <p:bldP spid="23" grpId="0"/>
      <p:bldP spid="28" grpId="0"/>
      <p:bldP spid="25"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6499B419-32F0-4CBB-A381-ACFAAE3AD14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7075"/>
          <a:stretch/>
        </p:blipFill>
        <p:spPr>
          <a:xfrm>
            <a:off x="3851109" y="2449597"/>
            <a:ext cx="8340891" cy="2984500"/>
          </a:xfrm>
          <a:prstGeom prst="rect">
            <a:avLst/>
          </a:prstGeom>
        </p:spPr>
      </p:pic>
      <p:sp>
        <p:nvSpPr>
          <p:cNvPr id="6" name="Rectángulo 5">
            <a:extLst>
              <a:ext uri="{FF2B5EF4-FFF2-40B4-BE49-F238E27FC236}">
                <a16:creationId xmlns:a16="http://schemas.microsoft.com/office/drawing/2014/main" id="{202FFD94-63FB-41A2-B477-05DC1D639DB8}"/>
              </a:ext>
            </a:extLst>
          </p:cNvPr>
          <p:cNvSpPr/>
          <p:nvPr/>
        </p:nvSpPr>
        <p:spPr>
          <a:xfrm>
            <a:off x="555358" y="605718"/>
            <a:ext cx="9301162" cy="2668423"/>
          </a:xfrm>
          <a:prstGeom prst="rect">
            <a:avLst/>
          </a:prstGeom>
        </p:spPr>
        <p:txBody>
          <a:bodyPr wrap="square">
            <a:spAutoFit/>
          </a:bodyPr>
          <a:lstStyle/>
          <a:p>
            <a:pPr>
              <a:lnSpc>
                <a:spcPct val="107000"/>
              </a:lnSpc>
              <a:buClr>
                <a:srgbClr val="FC9BB3"/>
              </a:buClr>
            </a:pPr>
            <a:r>
              <a:rPr lang="es-ES" sz="8000" b="1" dirty="0">
                <a:solidFill>
                  <a:srgbClr val="FF6900"/>
                </a:solidFill>
                <a:latin typeface="GT Walsheim Pro Bold" panose="00000800000000000000" pitchFamily="2" charset="0"/>
                <a:ea typeface="Verdana" panose="020B0604030504040204" pitchFamily="34" charset="0"/>
                <a:cs typeface="Verdana" panose="020B0604030504040204" pitchFamily="34" charset="0"/>
              </a:rPr>
              <a:t>¿Hay alguna solución?</a:t>
            </a:r>
          </a:p>
        </p:txBody>
      </p:sp>
      <p:pic>
        <p:nvPicPr>
          <p:cNvPr id="9" name="Gráfico 8">
            <a:extLst>
              <a:ext uri="{FF2B5EF4-FFF2-40B4-BE49-F238E27FC236}">
                <a16:creationId xmlns:a16="http://schemas.microsoft.com/office/drawing/2014/main" id="{60C82260-4306-47F6-BA35-A73B7E7565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7071" y="303194"/>
            <a:ext cx="1679898" cy="307777"/>
          </a:xfrm>
          <a:prstGeom prst="rect">
            <a:avLst/>
          </a:prstGeom>
        </p:spPr>
      </p:pic>
      <p:sp>
        <p:nvSpPr>
          <p:cNvPr id="10" name="8 CuadroTexto">
            <a:extLst>
              <a:ext uri="{FF2B5EF4-FFF2-40B4-BE49-F238E27FC236}">
                <a16:creationId xmlns:a16="http://schemas.microsoft.com/office/drawing/2014/main" id="{8C6D97B0-FE1A-48E9-A0DA-91F1A0B7FD05}"/>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5810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id="{1B1381DE-DF57-4CE1-8E98-CCD481C3F798}"/>
              </a:ext>
            </a:extLst>
          </p:cNvPr>
          <p:cNvSpPr/>
          <p:nvPr/>
        </p:nvSpPr>
        <p:spPr>
          <a:xfrm>
            <a:off x="1449677" y="1513426"/>
            <a:ext cx="6730228" cy="767160"/>
          </a:xfrm>
          <a:prstGeom prst="rect">
            <a:avLst/>
          </a:prstGeom>
          <a:solidFill>
            <a:srgbClr val="695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GT Walsheim Pro Bold" panose="00000800000000000000" pitchFamily="50" charset="0"/>
              </a:rPr>
              <a:t>Expertos en asegurar vehículos</a:t>
            </a:r>
          </a:p>
        </p:txBody>
      </p:sp>
      <p:sp>
        <p:nvSpPr>
          <p:cNvPr id="29" name="Rectángulo 28">
            <a:extLst>
              <a:ext uri="{FF2B5EF4-FFF2-40B4-BE49-F238E27FC236}">
                <a16:creationId xmlns:a16="http://schemas.microsoft.com/office/drawing/2014/main" id="{86B9051D-476A-407D-83D9-4F4DF7E30BB4}"/>
              </a:ext>
            </a:extLst>
          </p:cNvPr>
          <p:cNvSpPr/>
          <p:nvPr/>
        </p:nvSpPr>
        <p:spPr>
          <a:xfrm>
            <a:off x="1477730" y="3469234"/>
            <a:ext cx="6730227" cy="767160"/>
          </a:xfrm>
          <a:prstGeom prst="rect">
            <a:avLst/>
          </a:prstGeom>
          <a:solidFill>
            <a:srgbClr val="3CD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GT Walsheim Pro Bold" panose="00000800000000000000" pitchFamily="50" charset="0"/>
              </a:rPr>
              <a:t>Innovadores y tecnológicos</a:t>
            </a:r>
          </a:p>
        </p:txBody>
      </p:sp>
      <p:sp>
        <p:nvSpPr>
          <p:cNvPr id="30" name="Rectángulo 29">
            <a:extLst>
              <a:ext uri="{FF2B5EF4-FFF2-40B4-BE49-F238E27FC236}">
                <a16:creationId xmlns:a16="http://schemas.microsoft.com/office/drawing/2014/main" id="{B73DC43E-4894-4F62-BFB9-825BC8138745}"/>
              </a:ext>
            </a:extLst>
          </p:cNvPr>
          <p:cNvSpPr/>
          <p:nvPr/>
        </p:nvSpPr>
        <p:spPr>
          <a:xfrm>
            <a:off x="1477729" y="4488210"/>
            <a:ext cx="6730227" cy="767160"/>
          </a:xfrm>
          <a:prstGeom prst="rect">
            <a:avLst/>
          </a:prstGeom>
          <a:solidFill>
            <a:srgbClr val="00B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dirty="0">
              <a:latin typeface="GT Walsheim Pro Bold" panose="00000800000000000000" pitchFamily="50" charset="0"/>
            </a:endParaRPr>
          </a:p>
        </p:txBody>
      </p:sp>
      <p:sp>
        <p:nvSpPr>
          <p:cNvPr id="35" name="CuadroTexto 34">
            <a:extLst>
              <a:ext uri="{FF2B5EF4-FFF2-40B4-BE49-F238E27FC236}">
                <a16:creationId xmlns:a16="http://schemas.microsoft.com/office/drawing/2014/main" id="{AEA15952-D32F-4C64-9EED-0AD9DF45B7A0}"/>
              </a:ext>
            </a:extLst>
          </p:cNvPr>
          <p:cNvSpPr txBox="1"/>
          <p:nvPr/>
        </p:nvSpPr>
        <p:spPr>
          <a:xfrm>
            <a:off x="427377" y="2260594"/>
            <a:ext cx="898003" cy="1015663"/>
          </a:xfrm>
          <a:prstGeom prst="rect">
            <a:avLst/>
          </a:prstGeom>
          <a:noFill/>
        </p:spPr>
        <p:txBody>
          <a:bodyPr wrap="none" rtlCol="0">
            <a:spAutoFit/>
          </a:bodyPr>
          <a:lstStyle/>
          <a:p>
            <a:r>
              <a:rPr lang="es-ES" sz="6000" b="1" dirty="0">
                <a:solidFill>
                  <a:srgbClr val="8094DD"/>
                </a:solidFill>
                <a:latin typeface="GT Walsheim Pro Bold" panose="00000800000000000000"/>
              </a:rPr>
              <a:t>2.</a:t>
            </a:r>
          </a:p>
        </p:txBody>
      </p:sp>
      <p:sp>
        <p:nvSpPr>
          <p:cNvPr id="40" name="CuadroTexto 39">
            <a:extLst>
              <a:ext uri="{FF2B5EF4-FFF2-40B4-BE49-F238E27FC236}">
                <a16:creationId xmlns:a16="http://schemas.microsoft.com/office/drawing/2014/main" id="{21AB3AC6-5633-4473-B983-CBE4BC26E783}"/>
              </a:ext>
            </a:extLst>
          </p:cNvPr>
          <p:cNvSpPr txBox="1"/>
          <p:nvPr/>
        </p:nvSpPr>
        <p:spPr>
          <a:xfrm>
            <a:off x="427376" y="3249745"/>
            <a:ext cx="888385" cy="1015663"/>
          </a:xfrm>
          <a:prstGeom prst="rect">
            <a:avLst/>
          </a:prstGeom>
          <a:noFill/>
        </p:spPr>
        <p:txBody>
          <a:bodyPr wrap="none" rtlCol="0">
            <a:spAutoFit/>
          </a:bodyPr>
          <a:lstStyle/>
          <a:p>
            <a:r>
              <a:rPr lang="es-ES" sz="6000" b="1" dirty="0">
                <a:solidFill>
                  <a:srgbClr val="00B287"/>
                </a:solidFill>
                <a:latin typeface="GT Walsheim Pro Bold" panose="00000800000000000000"/>
              </a:rPr>
              <a:t>3.</a:t>
            </a:r>
          </a:p>
        </p:txBody>
      </p:sp>
      <p:sp>
        <p:nvSpPr>
          <p:cNvPr id="41" name="CuadroTexto 40">
            <a:extLst>
              <a:ext uri="{FF2B5EF4-FFF2-40B4-BE49-F238E27FC236}">
                <a16:creationId xmlns:a16="http://schemas.microsoft.com/office/drawing/2014/main" id="{4D65AC1F-D57F-4259-AB64-10DF7E8C5EEE}"/>
              </a:ext>
            </a:extLst>
          </p:cNvPr>
          <p:cNvSpPr txBox="1"/>
          <p:nvPr/>
        </p:nvSpPr>
        <p:spPr>
          <a:xfrm>
            <a:off x="427376" y="4226164"/>
            <a:ext cx="898003" cy="1015663"/>
          </a:xfrm>
          <a:prstGeom prst="rect">
            <a:avLst/>
          </a:prstGeom>
          <a:noFill/>
        </p:spPr>
        <p:txBody>
          <a:bodyPr wrap="none" rtlCol="0">
            <a:spAutoFit/>
          </a:bodyPr>
          <a:lstStyle/>
          <a:p>
            <a:r>
              <a:rPr lang="es-ES" sz="6000" b="1" dirty="0">
                <a:solidFill>
                  <a:srgbClr val="3CDBC0"/>
                </a:solidFill>
                <a:latin typeface="GT Walsheim Pro Bold" panose="00000800000000000000"/>
              </a:rPr>
              <a:t>4.</a:t>
            </a:r>
          </a:p>
        </p:txBody>
      </p:sp>
      <p:sp>
        <p:nvSpPr>
          <p:cNvPr id="51" name="Rectángulo 50">
            <a:extLst>
              <a:ext uri="{FF2B5EF4-FFF2-40B4-BE49-F238E27FC236}">
                <a16:creationId xmlns:a16="http://schemas.microsoft.com/office/drawing/2014/main" id="{86AC7823-C912-4295-BC7C-33777D268F2F}"/>
              </a:ext>
            </a:extLst>
          </p:cNvPr>
          <p:cNvSpPr/>
          <p:nvPr/>
        </p:nvSpPr>
        <p:spPr>
          <a:xfrm>
            <a:off x="1449677" y="2450258"/>
            <a:ext cx="6730227" cy="767160"/>
          </a:xfrm>
          <a:prstGeom prst="rect">
            <a:avLst/>
          </a:prstGeom>
          <a:solidFill>
            <a:srgbClr val="809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GT Walsheim Pro Bold" panose="00000800000000000000" pitchFamily="50" charset="0"/>
              </a:rPr>
              <a:t>Comprometidos con Seguridad Vial</a:t>
            </a:r>
          </a:p>
        </p:txBody>
      </p:sp>
      <p:sp>
        <p:nvSpPr>
          <p:cNvPr id="52" name="CuadroTexto 51">
            <a:extLst>
              <a:ext uri="{FF2B5EF4-FFF2-40B4-BE49-F238E27FC236}">
                <a16:creationId xmlns:a16="http://schemas.microsoft.com/office/drawing/2014/main" id="{6216097E-1DA1-4ADD-B254-9F0D29C337B0}"/>
              </a:ext>
            </a:extLst>
          </p:cNvPr>
          <p:cNvSpPr txBox="1"/>
          <p:nvPr/>
        </p:nvSpPr>
        <p:spPr>
          <a:xfrm>
            <a:off x="431107" y="1358603"/>
            <a:ext cx="756938" cy="1015663"/>
          </a:xfrm>
          <a:prstGeom prst="rect">
            <a:avLst/>
          </a:prstGeom>
          <a:noFill/>
        </p:spPr>
        <p:txBody>
          <a:bodyPr wrap="none" rtlCol="0">
            <a:spAutoFit/>
          </a:bodyPr>
          <a:lstStyle/>
          <a:p>
            <a:r>
              <a:rPr lang="es-ES" sz="6000" b="1" dirty="0">
                <a:solidFill>
                  <a:srgbClr val="695CC7"/>
                </a:solidFill>
                <a:latin typeface="GT Walsheim Pro Bold" panose="00000800000000000000"/>
              </a:rPr>
              <a:t>1.</a:t>
            </a:r>
          </a:p>
        </p:txBody>
      </p:sp>
      <p:sp>
        <p:nvSpPr>
          <p:cNvPr id="55" name="Rectángulo 54">
            <a:extLst>
              <a:ext uri="{FF2B5EF4-FFF2-40B4-BE49-F238E27FC236}">
                <a16:creationId xmlns:a16="http://schemas.microsoft.com/office/drawing/2014/main" id="{5B9DF2FA-4CD6-4C65-BD44-CE1E64451454}"/>
              </a:ext>
            </a:extLst>
          </p:cNvPr>
          <p:cNvSpPr/>
          <p:nvPr/>
        </p:nvSpPr>
        <p:spPr>
          <a:xfrm>
            <a:off x="8538133" y="2157629"/>
            <a:ext cx="3448815" cy="860840"/>
          </a:xfrm>
          <a:prstGeom prst="rect">
            <a:avLst/>
          </a:prstGeom>
          <a:solidFill>
            <a:srgbClr val="333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000" b="1" dirty="0">
                <a:latin typeface="GT Walsheim Pro Bold" panose="00000800000000000000" pitchFamily="50" charset="0"/>
              </a:rPr>
              <a:t>Por eso…</a:t>
            </a:r>
          </a:p>
        </p:txBody>
      </p:sp>
      <p:sp>
        <p:nvSpPr>
          <p:cNvPr id="19" name="CuadroTexto 18">
            <a:extLst>
              <a:ext uri="{FF2B5EF4-FFF2-40B4-BE49-F238E27FC236}">
                <a16:creationId xmlns:a16="http://schemas.microsoft.com/office/drawing/2014/main" id="{21824744-AC10-490A-A3FF-D239D608AAD6}"/>
              </a:ext>
            </a:extLst>
          </p:cNvPr>
          <p:cNvSpPr txBox="1"/>
          <p:nvPr/>
        </p:nvSpPr>
        <p:spPr>
          <a:xfrm>
            <a:off x="1325379" y="804605"/>
            <a:ext cx="7675797" cy="553998"/>
          </a:xfrm>
          <a:prstGeom prst="rect">
            <a:avLst/>
          </a:prstGeom>
          <a:noFill/>
        </p:spPr>
        <p:txBody>
          <a:bodyPr wrap="square">
            <a:spAutoFit/>
          </a:bodyPr>
          <a:lstStyle/>
          <a:p>
            <a:r>
              <a:rPr lang="es-ES" sz="3000" b="1" dirty="0">
                <a:solidFill>
                  <a:srgbClr val="C00000"/>
                </a:solidFill>
                <a:latin typeface="GT Walsheim Pro Bold" panose="00000800000000000000" pitchFamily="50" charset="0"/>
              </a:rPr>
              <a:t>Línea Directa Aseguradora:</a:t>
            </a:r>
            <a:endParaRPr lang="es-ES" sz="3000" dirty="0">
              <a:solidFill>
                <a:srgbClr val="C00000"/>
              </a:solidFill>
            </a:endParaRPr>
          </a:p>
        </p:txBody>
      </p:sp>
      <p:sp>
        <p:nvSpPr>
          <p:cNvPr id="20" name="CuadroTexto 19">
            <a:extLst>
              <a:ext uri="{FF2B5EF4-FFF2-40B4-BE49-F238E27FC236}">
                <a16:creationId xmlns:a16="http://schemas.microsoft.com/office/drawing/2014/main" id="{C2538035-AB43-4DB9-A7D4-EEBD196C58CA}"/>
              </a:ext>
            </a:extLst>
          </p:cNvPr>
          <p:cNvSpPr txBox="1"/>
          <p:nvPr/>
        </p:nvSpPr>
        <p:spPr>
          <a:xfrm>
            <a:off x="1707404" y="4687124"/>
            <a:ext cx="6224022" cy="400110"/>
          </a:xfrm>
          <a:prstGeom prst="rect">
            <a:avLst/>
          </a:prstGeom>
          <a:noFill/>
        </p:spPr>
        <p:txBody>
          <a:bodyPr wrap="square">
            <a:spAutoFit/>
          </a:bodyPr>
          <a:lstStyle/>
          <a:p>
            <a:pPr algn="ctr"/>
            <a:r>
              <a:rPr lang="es-ES" sz="2000" b="1" dirty="0">
                <a:solidFill>
                  <a:schemeClr val="bg1"/>
                </a:solidFill>
                <a:latin typeface="GT Walsheim Pro Bold" panose="00000800000000000000" pitchFamily="50" charset="0"/>
              </a:rPr>
              <a:t>Preocupados por la sostenibilidad</a:t>
            </a:r>
          </a:p>
        </p:txBody>
      </p:sp>
      <p:sp>
        <p:nvSpPr>
          <p:cNvPr id="21" name="CuadroTexto 20">
            <a:extLst>
              <a:ext uri="{FF2B5EF4-FFF2-40B4-BE49-F238E27FC236}">
                <a16:creationId xmlns:a16="http://schemas.microsoft.com/office/drawing/2014/main" id="{D68A1DE6-CC72-45A2-8D73-787CA22E69D0}"/>
              </a:ext>
            </a:extLst>
          </p:cNvPr>
          <p:cNvSpPr txBox="1"/>
          <p:nvPr/>
        </p:nvSpPr>
        <p:spPr>
          <a:xfrm>
            <a:off x="8538133" y="3256524"/>
            <a:ext cx="3266167" cy="2092881"/>
          </a:xfrm>
          <a:prstGeom prst="rect">
            <a:avLst/>
          </a:prstGeom>
          <a:noFill/>
        </p:spPr>
        <p:txBody>
          <a:bodyPr wrap="square">
            <a:spAutoFit/>
          </a:bodyPr>
          <a:lstStyle/>
          <a:p>
            <a:pPr algn="ctr"/>
            <a:r>
              <a:rPr lang="es-ES" sz="2600" b="1" dirty="0">
                <a:solidFill>
                  <a:schemeClr val="accent2"/>
                </a:solidFill>
                <a:latin typeface="GT Walsheim Pro Bold" panose="00000800000000000000" pitchFamily="50" charset="0"/>
              </a:rPr>
              <a:t>Ante estas nuevas necesidades podemos aportar nuevas soluciones... </a:t>
            </a:r>
          </a:p>
        </p:txBody>
      </p:sp>
      <p:sp>
        <p:nvSpPr>
          <p:cNvPr id="17" name="8 CuadroTexto">
            <a:extLst>
              <a:ext uri="{FF2B5EF4-FFF2-40B4-BE49-F238E27FC236}">
                <a16:creationId xmlns:a16="http://schemas.microsoft.com/office/drawing/2014/main" id="{4CE1DDDD-5349-456F-993F-88CCDF6C774B}"/>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pic>
        <p:nvPicPr>
          <p:cNvPr id="18" name="Gráfico 17">
            <a:extLst>
              <a:ext uri="{FF2B5EF4-FFF2-40B4-BE49-F238E27FC236}">
                <a16:creationId xmlns:a16="http://schemas.microsoft.com/office/drawing/2014/main" id="{F8FF65ED-C20E-4B3B-A2C7-34A73A3AE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071" y="303194"/>
            <a:ext cx="1679898" cy="307777"/>
          </a:xfrm>
          <a:prstGeom prst="rect">
            <a:avLst/>
          </a:prstGeom>
        </p:spPr>
      </p:pic>
    </p:spTree>
    <p:extLst>
      <p:ext uri="{BB962C8B-B14F-4D97-AF65-F5344CB8AC3E}">
        <p14:creationId xmlns:p14="http://schemas.microsoft.com/office/powerpoint/2010/main" val="340469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5" grpId="0"/>
      <p:bldP spid="40" grpId="0"/>
      <p:bldP spid="41" grpId="0"/>
      <p:bldP spid="51" grpId="0" animBg="1"/>
      <p:bldP spid="52" grpId="0"/>
      <p:bldP spid="55" grpId="0" animBg="1"/>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1F096B28-BB77-4A9D-83BB-F3F7CBE1E99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7075"/>
          <a:stretch/>
        </p:blipFill>
        <p:spPr>
          <a:xfrm>
            <a:off x="3851109" y="1268497"/>
            <a:ext cx="8340891" cy="2984500"/>
          </a:xfrm>
          <a:prstGeom prst="rect">
            <a:avLst/>
          </a:prstGeom>
        </p:spPr>
      </p:pic>
      <p:pic>
        <p:nvPicPr>
          <p:cNvPr id="7" name="Gráfico 6">
            <a:extLst>
              <a:ext uri="{FF2B5EF4-FFF2-40B4-BE49-F238E27FC236}">
                <a16:creationId xmlns:a16="http://schemas.microsoft.com/office/drawing/2014/main" id="{AC53AB9D-A78C-4A41-9D70-3AC3F4B41E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7737" y="1288041"/>
            <a:ext cx="10976525" cy="2010340"/>
          </a:xfrm>
          <a:prstGeom prst="rect">
            <a:avLst/>
          </a:prstGeom>
        </p:spPr>
      </p:pic>
      <p:sp>
        <p:nvSpPr>
          <p:cNvPr id="5" name="8 CuadroTexto">
            <a:extLst>
              <a:ext uri="{FF2B5EF4-FFF2-40B4-BE49-F238E27FC236}">
                <a16:creationId xmlns:a16="http://schemas.microsoft.com/office/drawing/2014/main" id="{D905D704-DBED-4BA9-89A2-B0F3EF68640F}"/>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
        <p:nvSpPr>
          <p:cNvPr id="8" name="CuadroTexto 7">
            <a:extLst>
              <a:ext uri="{FF2B5EF4-FFF2-40B4-BE49-F238E27FC236}">
                <a16:creationId xmlns:a16="http://schemas.microsoft.com/office/drawing/2014/main" id="{0EFC8B2B-51B6-4B2E-8711-C0CF525F8BD6}"/>
              </a:ext>
            </a:extLst>
          </p:cNvPr>
          <p:cNvSpPr txBox="1"/>
          <p:nvPr/>
        </p:nvSpPr>
        <p:spPr>
          <a:xfrm>
            <a:off x="958898" y="3559619"/>
            <a:ext cx="10522679" cy="1477328"/>
          </a:xfrm>
          <a:prstGeom prst="rect">
            <a:avLst/>
          </a:prstGeom>
          <a:noFill/>
        </p:spPr>
        <p:txBody>
          <a:bodyPr wrap="square" rtlCol="0">
            <a:spAutoFit/>
          </a:bodyPr>
          <a:lstStyle/>
          <a:p>
            <a:pPr algn="ctr"/>
            <a:r>
              <a:rPr lang="es-ES" sz="3000" b="1" dirty="0">
                <a:solidFill>
                  <a:schemeClr val="tx1">
                    <a:lumMod val="65000"/>
                    <a:lumOff val="35000"/>
                  </a:schemeClr>
                </a:solidFill>
                <a:latin typeface="GT Walsheim Pro Bold" panose="00000800000000000000" pitchFamily="50" charset="0"/>
              </a:rPr>
              <a:t>Vivaz </a:t>
            </a:r>
            <a:r>
              <a:rPr lang="es-ES" sz="3000" b="1" dirty="0" err="1">
                <a:solidFill>
                  <a:schemeClr val="tx1">
                    <a:lumMod val="65000"/>
                    <a:lumOff val="35000"/>
                  </a:schemeClr>
                </a:solidFill>
                <a:latin typeface="GT Walsheim Pro Bold" panose="00000800000000000000" pitchFamily="50" charset="0"/>
              </a:rPr>
              <a:t>Safe&amp;Go</a:t>
            </a:r>
            <a:r>
              <a:rPr lang="es-ES" sz="3000" b="1" dirty="0">
                <a:solidFill>
                  <a:schemeClr val="tx1">
                    <a:lumMod val="65000"/>
                    <a:lumOff val="35000"/>
                  </a:schemeClr>
                </a:solidFill>
                <a:latin typeface="GT Walsheim Pro Bold" panose="00000800000000000000" pitchFamily="50" charset="0"/>
              </a:rPr>
              <a:t> es una revolucionaria solución de movilidad sostenible, digital, compartida… Y SEGURA, un concepto único en España. </a:t>
            </a:r>
          </a:p>
        </p:txBody>
      </p:sp>
      <p:grpSp>
        <p:nvGrpSpPr>
          <p:cNvPr id="9" name="Grupo 8">
            <a:extLst>
              <a:ext uri="{FF2B5EF4-FFF2-40B4-BE49-F238E27FC236}">
                <a16:creationId xmlns:a16="http://schemas.microsoft.com/office/drawing/2014/main" id="{A0C87224-D736-48D3-9908-1B43EE4AB085}"/>
              </a:ext>
            </a:extLst>
          </p:cNvPr>
          <p:cNvGrpSpPr/>
          <p:nvPr/>
        </p:nvGrpSpPr>
        <p:grpSpPr>
          <a:xfrm>
            <a:off x="6838122" y="5973417"/>
            <a:ext cx="4854807" cy="614377"/>
            <a:chOff x="3561305" y="1884961"/>
            <a:chExt cx="13774562" cy="1811392"/>
          </a:xfrm>
        </p:grpSpPr>
        <p:pic>
          <p:nvPicPr>
            <p:cNvPr id="10" name="Imagen 9" descr="Icono&#10;&#10;Descripción generada automáticamente">
              <a:extLst>
                <a:ext uri="{FF2B5EF4-FFF2-40B4-BE49-F238E27FC236}">
                  <a16:creationId xmlns:a16="http://schemas.microsoft.com/office/drawing/2014/main" id="{FDB55077-3BAA-4CAF-BE66-B05A911D19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306" y="1901216"/>
              <a:ext cx="1795137" cy="1795137"/>
            </a:xfrm>
            <a:prstGeom prst="rect">
              <a:avLst/>
            </a:prstGeom>
          </p:spPr>
        </p:pic>
        <p:pic>
          <p:nvPicPr>
            <p:cNvPr id="11" name="Imagen 10" descr="Icono&#10;&#10;Descripción generada automáticamente">
              <a:extLst>
                <a:ext uri="{FF2B5EF4-FFF2-40B4-BE49-F238E27FC236}">
                  <a16:creationId xmlns:a16="http://schemas.microsoft.com/office/drawing/2014/main" id="{8D17AA6D-BE1C-4E5F-AC27-8CACE0DBB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4924" y="1884962"/>
              <a:ext cx="1795137" cy="1795137"/>
            </a:xfrm>
            <a:prstGeom prst="rect">
              <a:avLst/>
            </a:prstGeom>
          </p:spPr>
        </p:pic>
        <p:pic>
          <p:nvPicPr>
            <p:cNvPr id="12" name="Imagen 11" descr="Imagen que contiene Icono&#10;&#10;Descripción generada automáticamente">
              <a:extLst>
                <a:ext uri="{FF2B5EF4-FFF2-40B4-BE49-F238E27FC236}">
                  <a16:creationId xmlns:a16="http://schemas.microsoft.com/office/drawing/2014/main" id="{DD5184F2-17AE-4EC4-B26E-BD5ABE4202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3540" y="1884962"/>
              <a:ext cx="1795137" cy="1795137"/>
            </a:xfrm>
            <a:prstGeom prst="rect">
              <a:avLst/>
            </a:prstGeom>
          </p:spPr>
        </p:pic>
        <p:pic>
          <p:nvPicPr>
            <p:cNvPr id="13" name="Imagen 12" descr="Imagen que contiene Tabla&#10;&#10;Descripción generada automáticamente">
              <a:extLst>
                <a:ext uri="{FF2B5EF4-FFF2-40B4-BE49-F238E27FC236}">
                  <a16:creationId xmlns:a16="http://schemas.microsoft.com/office/drawing/2014/main" id="{315F21A5-76C2-4894-898F-A1B70765A1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87584" y="1892356"/>
              <a:ext cx="1795138" cy="1795137"/>
            </a:xfrm>
            <a:prstGeom prst="rect">
              <a:avLst/>
            </a:prstGeom>
          </p:spPr>
        </p:pic>
        <p:pic>
          <p:nvPicPr>
            <p:cNvPr id="14" name="Imagen 13" descr="Imagen que contiene Icono&#10;&#10;Descripción generada automáticamente">
              <a:extLst>
                <a:ext uri="{FF2B5EF4-FFF2-40B4-BE49-F238E27FC236}">
                  <a16:creationId xmlns:a16="http://schemas.microsoft.com/office/drawing/2014/main" id="{D79E8259-2FF9-4AC6-BC40-37C23A6683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40729" y="1884961"/>
              <a:ext cx="1795138" cy="1795137"/>
            </a:xfrm>
            <a:prstGeom prst="rect">
              <a:avLst/>
            </a:prstGeom>
          </p:spPr>
        </p:pic>
        <p:pic>
          <p:nvPicPr>
            <p:cNvPr id="15" name="Imagen 14" descr="Imagen que contiene Logotipo&#10;&#10;Descripción generada automáticamente">
              <a:extLst>
                <a:ext uri="{FF2B5EF4-FFF2-40B4-BE49-F238E27FC236}">
                  <a16:creationId xmlns:a16="http://schemas.microsoft.com/office/drawing/2014/main" id="{0FDFE81E-B280-4D5E-BEF4-2A1EE96F2F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47710" y="1886291"/>
              <a:ext cx="1809539" cy="1809539"/>
            </a:xfrm>
            <a:prstGeom prst="rect">
              <a:avLst/>
            </a:prstGeom>
          </p:spPr>
        </p:pic>
        <p:pic>
          <p:nvPicPr>
            <p:cNvPr id="16" name="Imagen 15">
              <a:extLst>
                <a:ext uri="{FF2B5EF4-FFF2-40B4-BE49-F238E27FC236}">
                  <a16:creationId xmlns:a16="http://schemas.microsoft.com/office/drawing/2014/main" id="{C073A127-256F-464D-99F1-68BC06137E15}"/>
                </a:ext>
              </a:extLst>
            </p:cNvPr>
            <p:cNvPicPr>
              <a:picLocks noChangeAspect="1"/>
            </p:cNvPicPr>
            <p:nvPr/>
          </p:nvPicPr>
          <p:blipFill rotWithShape="1">
            <a:blip r:embed="rId12"/>
            <a:srcRect l="75268" t="18572" r="14464" b="61587"/>
            <a:stretch/>
          </p:blipFill>
          <p:spPr>
            <a:xfrm>
              <a:off x="3561305" y="1884961"/>
              <a:ext cx="1831522" cy="1795137"/>
            </a:xfrm>
            <a:prstGeom prst="rect">
              <a:avLst/>
            </a:prstGeom>
          </p:spPr>
        </p:pic>
      </p:grpSp>
      <p:sp>
        <p:nvSpPr>
          <p:cNvPr id="17" name="Rectángulo 16">
            <a:extLst>
              <a:ext uri="{FF2B5EF4-FFF2-40B4-BE49-F238E27FC236}">
                <a16:creationId xmlns:a16="http://schemas.microsoft.com/office/drawing/2014/main" id="{D62D97AF-824B-4223-9D08-862791BB1DFF}"/>
              </a:ext>
            </a:extLst>
          </p:cNvPr>
          <p:cNvSpPr/>
          <p:nvPr/>
        </p:nvSpPr>
        <p:spPr>
          <a:xfrm>
            <a:off x="6727819" y="5653785"/>
            <a:ext cx="6440490" cy="261610"/>
          </a:xfrm>
          <a:prstGeom prst="rect">
            <a:avLst/>
          </a:prstGeom>
        </p:spPr>
        <p:txBody>
          <a:bodyPr wrap="square">
            <a:spAutoFit/>
          </a:bodyPr>
          <a:lstStyle/>
          <a:p>
            <a:r>
              <a:rPr lang="es-ES" sz="1100" b="1" dirty="0">
                <a:solidFill>
                  <a:schemeClr val="bg1"/>
                </a:solidFill>
                <a:latin typeface="GT Walsheim Pro Bold" panose="00000800000000000000" pitchFamily="50" charset="0"/>
              </a:rPr>
              <a:t>Una solución que impulsa 7 de los 17 ODS….</a:t>
            </a:r>
          </a:p>
        </p:txBody>
      </p:sp>
    </p:spTree>
    <p:extLst>
      <p:ext uri="{BB962C8B-B14F-4D97-AF65-F5344CB8AC3E}">
        <p14:creationId xmlns:p14="http://schemas.microsoft.com/office/powerpoint/2010/main" val="33209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E06A58A-363F-4C97-8FB7-07D933917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341" y="0"/>
            <a:ext cx="4572000" cy="6858000"/>
          </a:xfrm>
          <a:prstGeom prst="rect">
            <a:avLst/>
          </a:prstGeom>
        </p:spPr>
      </p:pic>
      <p:sp>
        <p:nvSpPr>
          <p:cNvPr id="8" name="Rectángulo 7">
            <a:extLst>
              <a:ext uri="{FF2B5EF4-FFF2-40B4-BE49-F238E27FC236}">
                <a16:creationId xmlns:a16="http://schemas.microsoft.com/office/drawing/2014/main" id="{48873A9F-ECAE-4248-B7CC-23830FC5ACF8}"/>
              </a:ext>
            </a:extLst>
          </p:cNvPr>
          <p:cNvSpPr/>
          <p:nvPr/>
        </p:nvSpPr>
        <p:spPr>
          <a:xfrm>
            <a:off x="8696215" y="2710067"/>
            <a:ext cx="3128231" cy="1783437"/>
          </a:xfrm>
          <a:prstGeom prst="rect">
            <a:avLst/>
          </a:prstGeom>
        </p:spPr>
        <p:txBody>
          <a:bodyPr wrap="square">
            <a:spAutoFit/>
          </a:bodyPr>
          <a:lstStyle/>
          <a:p>
            <a:pPr>
              <a:lnSpc>
                <a:spcPct val="107000"/>
              </a:lnSpc>
              <a:buClr>
                <a:srgbClr val="FC9BB3"/>
              </a:buClr>
            </a:pPr>
            <a:r>
              <a:rPr lang="es-ES" sz="26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David Pérez Renovales</a:t>
            </a:r>
          </a:p>
          <a:p>
            <a:pPr>
              <a:lnSpc>
                <a:spcPct val="107000"/>
              </a:lnSpc>
              <a:buClr>
                <a:srgbClr val="FC9BB3"/>
              </a:buClr>
            </a:pPr>
            <a:r>
              <a:rPr lang="es-ES" sz="2400" b="1" dirty="0">
                <a:solidFill>
                  <a:srgbClr val="F6BE00"/>
                </a:solidFill>
                <a:latin typeface="GT Walsheim Pro Bold" panose="00000800000000000000" pitchFamily="2" charset="0"/>
                <a:ea typeface="Verdana" panose="020B0604030504040204" pitchFamily="34" charset="0"/>
              </a:rPr>
              <a:t>Director General de Vivaz</a:t>
            </a:r>
          </a:p>
        </p:txBody>
      </p:sp>
      <p:pic>
        <p:nvPicPr>
          <p:cNvPr id="14" name="Imagen 13" descr="Un hombre con traje y corbata&#10;&#10;Descripción generada automáticamente">
            <a:extLst>
              <a:ext uri="{FF2B5EF4-FFF2-40B4-BE49-F238E27FC236}">
                <a16:creationId xmlns:a16="http://schemas.microsoft.com/office/drawing/2014/main" id="{C8C915B3-B309-4C2B-8D52-5E6033C41C3D}"/>
              </a:ext>
            </a:extLst>
          </p:cNvPr>
          <p:cNvPicPr>
            <a:picLocks noChangeAspect="1"/>
          </p:cNvPicPr>
          <p:nvPr/>
        </p:nvPicPr>
        <p:blipFill rotWithShape="1">
          <a:blip r:embed="rId3">
            <a:extLst>
              <a:ext uri="{28A0092B-C50C-407E-A947-70E740481C1C}">
                <a14:useLocalDpi xmlns:a14="http://schemas.microsoft.com/office/drawing/2010/main" val="0"/>
              </a:ext>
            </a:extLst>
          </a:blip>
          <a:srcRect l="24894" r="30613"/>
          <a:stretch/>
        </p:blipFill>
        <p:spPr>
          <a:xfrm>
            <a:off x="3745341" y="0"/>
            <a:ext cx="4572000" cy="6858000"/>
          </a:xfrm>
          <a:prstGeom prst="rect">
            <a:avLst/>
          </a:prstGeom>
          <a:ln>
            <a:noFill/>
          </a:ln>
          <a:effectLst/>
        </p:spPr>
      </p:pic>
      <p:sp>
        <p:nvSpPr>
          <p:cNvPr id="18" name="Rectángulo 17">
            <a:extLst>
              <a:ext uri="{FF2B5EF4-FFF2-40B4-BE49-F238E27FC236}">
                <a16:creationId xmlns:a16="http://schemas.microsoft.com/office/drawing/2014/main" id="{E6BFA40D-011A-43A1-93F4-0F95DD101416}"/>
              </a:ext>
            </a:extLst>
          </p:cNvPr>
          <p:cNvSpPr/>
          <p:nvPr/>
        </p:nvSpPr>
        <p:spPr>
          <a:xfrm>
            <a:off x="0" y="0"/>
            <a:ext cx="3745341"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pic>
        <p:nvPicPr>
          <p:cNvPr id="19" name="Gráfico 18">
            <a:extLst>
              <a:ext uri="{FF2B5EF4-FFF2-40B4-BE49-F238E27FC236}">
                <a16:creationId xmlns:a16="http://schemas.microsoft.com/office/drawing/2014/main" id="{6B74812B-7E77-49F5-87AC-63B1D2145CF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r="63815"/>
          <a:stretch/>
        </p:blipFill>
        <p:spPr>
          <a:xfrm>
            <a:off x="105771" y="1396722"/>
            <a:ext cx="3639571" cy="2984500"/>
          </a:xfrm>
          <a:prstGeom prst="rect">
            <a:avLst/>
          </a:prstGeom>
        </p:spPr>
      </p:pic>
      <p:pic>
        <p:nvPicPr>
          <p:cNvPr id="9" name="Gráfico 8">
            <a:extLst>
              <a:ext uri="{FF2B5EF4-FFF2-40B4-BE49-F238E27FC236}">
                <a16:creationId xmlns:a16="http://schemas.microsoft.com/office/drawing/2014/main" id="{A5275442-7BAA-43E4-978A-382D9FBA3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99939" y="5143019"/>
            <a:ext cx="2602209" cy="476592"/>
          </a:xfrm>
          <a:prstGeom prst="rect">
            <a:avLst/>
          </a:prstGeom>
        </p:spPr>
      </p:pic>
      <p:sp>
        <p:nvSpPr>
          <p:cNvPr id="10" name="8 CuadroTexto">
            <a:extLst>
              <a:ext uri="{FF2B5EF4-FFF2-40B4-BE49-F238E27FC236}">
                <a16:creationId xmlns:a16="http://schemas.microsoft.com/office/drawing/2014/main" id="{AA7CBCCD-8D0B-41D5-8513-8BD28CEDC875}"/>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63160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D75342A-9FD1-4320-9BCC-AE09045A21C7}"/>
              </a:ext>
            </a:extLst>
          </p:cNvPr>
          <p:cNvSpPr/>
          <p:nvPr/>
        </p:nvSpPr>
        <p:spPr>
          <a:xfrm>
            <a:off x="4444180" y="484547"/>
            <a:ext cx="9301162" cy="5295552"/>
          </a:xfrm>
          <a:prstGeom prst="rect">
            <a:avLst/>
          </a:prstGeom>
        </p:spPr>
        <p:txBody>
          <a:bodyPr wrap="square">
            <a:spAutoFit/>
          </a:bodyPr>
          <a:lstStyle/>
          <a:p>
            <a:pPr>
              <a:lnSpc>
                <a:spcPct val="107000"/>
              </a:lnSpc>
              <a:buClr>
                <a:srgbClr val="FC9BB3"/>
              </a:buClr>
            </a:pPr>
            <a:r>
              <a:rPr lang="es-ES" sz="80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Preparados,</a:t>
            </a:r>
          </a:p>
          <a:p>
            <a:pPr>
              <a:lnSpc>
                <a:spcPct val="107000"/>
              </a:lnSpc>
              <a:buClr>
                <a:srgbClr val="FC9BB3"/>
              </a:buClr>
            </a:pPr>
            <a:r>
              <a:rPr lang="es-ES" sz="80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listos…</a:t>
            </a:r>
          </a:p>
          <a:p>
            <a:pPr>
              <a:lnSpc>
                <a:spcPct val="107000"/>
              </a:lnSpc>
              <a:buClr>
                <a:srgbClr val="FC9BB3"/>
              </a:buClr>
            </a:pPr>
            <a:r>
              <a:rPr lang="es-ES" sz="80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¡Vivaz</a:t>
            </a:r>
          </a:p>
          <a:p>
            <a:pPr>
              <a:lnSpc>
                <a:spcPct val="107000"/>
              </a:lnSpc>
              <a:buClr>
                <a:srgbClr val="FC9BB3"/>
              </a:buClr>
            </a:pPr>
            <a:r>
              <a:rPr lang="es-ES" sz="8000" b="1" dirty="0" err="1">
                <a:solidFill>
                  <a:srgbClr val="333C41"/>
                </a:solidFill>
                <a:latin typeface="GT Walsheim Pro Bold" panose="00000800000000000000" pitchFamily="2" charset="0"/>
                <a:ea typeface="Verdana" panose="020B0604030504040204" pitchFamily="34" charset="0"/>
                <a:cs typeface="Verdana" panose="020B0604030504040204" pitchFamily="34" charset="0"/>
              </a:rPr>
              <a:t>Safe&amp;Go</a:t>
            </a:r>
            <a:r>
              <a:rPr lang="es-ES" sz="80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a:t>
            </a:r>
          </a:p>
        </p:txBody>
      </p:sp>
      <p:sp>
        <p:nvSpPr>
          <p:cNvPr id="8" name="Rectángulo 7">
            <a:extLst>
              <a:ext uri="{FF2B5EF4-FFF2-40B4-BE49-F238E27FC236}">
                <a16:creationId xmlns:a16="http://schemas.microsoft.com/office/drawing/2014/main" id="{9C83C459-5B0A-4665-9DD2-B00DB3953D1C}"/>
              </a:ext>
            </a:extLst>
          </p:cNvPr>
          <p:cNvSpPr/>
          <p:nvPr/>
        </p:nvSpPr>
        <p:spPr>
          <a:xfrm>
            <a:off x="0" y="0"/>
            <a:ext cx="3745341"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pic>
        <p:nvPicPr>
          <p:cNvPr id="9" name="Gráfico 8">
            <a:extLst>
              <a:ext uri="{FF2B5EF4-FFF2-40B4-BE49-F238E27FC236}">
                <a16:creationId xmlns:a16="http://schemas.microsoft.com/office/drawing/2014/main" id="{907AF95F-C9CA-4F64-8F09-E4A8ED91FC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63815"/>
          <a:stretch/>
        </p:blipFill>
        <p:spPr>
          <a:xfrm>
            <a:off x="105771" y="1396722"/>
            <a:ext cx="3639571" cy="2984500"/>
          </a:xfrm>
          <a:prstGeom prst="rect">
            <a:avLst/>
          </a:prstGeom>
        </p:spPr>
      </p:pic>
      <p:pic>
        <p:nvPicPr>
          <p:cNvPr id="7" name="Gráfico 6">
            <a:extLst>
              <a:ext uri="{FF2B5EF4-FFF2-40B4-BE49-F238E27FC236}">
                <a16:creationId xmlns:a16="http://schemas.microsoft.com/office/drawing/2014/main" id="{E37702A9-8979-41C0-8593-77EB256145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9939" y="5143019"/>
            <a:ext cx="2602209" cy="476592"/>
          </a:xfrm>
          <a:prstGeom prst="rect">
            <a:avLst/>
          </a:prstGeom>
        </p:spPr>
      </p:pic>
      <p:sp>
        <p:nvSpPr>
          <p:cNvPr id="10" name="8 CuadroTexto">
            <a:extLst>
              <a:ext uri="{FF2B5EF4-FFF2-40B4-BE49-F238E27FC236}">
                <a16:creationId xmlns:a16="http://schemas.microsoft.com/office/drawing/2014/main" id="{59F976C0-F63E-4C49-8723-94047AD6C0DE}"/>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1911667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Marcador de contenido 2">
            <a:extLst>
              <a:ext uri="{FF2B5EF4-FFF2-40B4-BE49-F238E27FC236}">
                <a16:creationId xmlns:a16="http://schemas.microsoft.com/office/drawing/2014/main" id="{944B552C-AB70-4300-9E22-CE96C821BC18}"/>
              </a:ext>
            </a:extLst>
          </p:cNvPr>
          <p:cNvSpPr txBox="1">
            <a:spLocks/>
          </p:cNvSpPr>
          <p:nvPr/>
        </p:nvSpPr>
        <p:spPr>
          <a:xfrm>
            <a:off x="8087348" y="3781176"/>
            <a:ext cx="3482430" cy="1613264"/>
          </a:xfrm>
          <a:prstGeom prst="rect">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ES" sz="1600" dirty="0">
              <a:latin typeface="GT Walsheim Pro" panose="00000500000000000000" pitchFamily="2" charset="0"/>
            </a:endParaRPr>
          </a:p>
        </p:txBody>
      </p:sp>
      <p:sp>
        <p:nvSpPr>
          <p:cNvPr id="57" name="Rectángulo 56">
            <a:extLst>
              <a:ext uri="{FF2B5EF4-FFF2-40B4-BE49-F238E27FC236}">
                <a16:creationId xmlns:a16="http://schemas.microsoft.com/office/drawing/2014/main" id="{CFFF771E-0067-488E-9041-1BB00122A1D8}"/>
              </a:ext>
            </a:extLst>
          </p:cNvPr>
          <p:cNvSpPr/>
          <p:nvPr/>
        </p:nvSpPr>
        <p:spPr>
          <a:xfrm>
            <a:off x="4402348" y="3768519"/>
            <a:ext cx="3482442" cy="1618043"/>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59" name="Rectángulo 58">
            <a:extLst>
              <a:ext uri="{FF2B5EF4-FFF2-40B4-BE49-F238E27FC236}">
                <a16:creationId xmlns:a16="http://schemas.microsoft.com/office/drawing/2014/main" id="{7F3004FC-9566-4F81-9374-73F5388DD333}"/>
              </a:ext>
            </a:extLst>
          </p:cNvPr>
          <p:cNvSpPr/>
          <p:nvPr/>
        </p:nvSpPr>
        <p:spPr>
          <a:xfrm>
            <a:off x="8087337" y="1978611"/>
            <a:ext cx="3482442" cy="1618043"/>
          </a:xfrm>
          <a:prstGeom prst="rect">
            <a:avLst/>
          </a:prstGeom>
          <a:solidFill>
            <a:srgbClr val="695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61" name="Rectángulo 60">
            <a:extLst>
              <a:ext uri="{FF2B5EF4-FFF2-40B4-BE49-F238E27FC236}">
                <a16:creationId xmlns:a16="http://schemas.microsoft.com/office/drawing/2014/main" id="{875D5FD2-7276-4787-A1C8-6CEA26A283EA}"/>
              </a:ext>
            </a:extLst>
          </p:cNvPr>
          <p:cNvSpPr/>
          <p:nvPr/>
        </p:nvSpPr>
        <p:spPr>
          <a:xfrm>
            <a:off x="4399080" y="1979663"/>
            <a:ext cx="3482442" cy="1618043"/>
          </a:xfrm>
          <a:prstGeom prst="rect">
            <a:avLst/>
          </a:prstGeom>
          <a:solidFill>
            <a:srgbClr val="E04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pic>
        <p:nvPicPr>
          <p:cNvPr id="33" name="Gráfico 32">
            <a:extLst>
              <a:ext uri="{FF2B5EF4-FFF2-40B4-BE49-F238E27FC236}">
                <a16:creationId xmlns:a16="http://schemas.microsoft.com/office/drawing/2014/main" id="{4435A207-BF56-47F7-B1DF-2E9F518A8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071" y="303194"/>
            <a:ext cx="1679898" cy="307777"/>
          </a:xfrm>
          <a:prstGeom prst="rect">
            <a:avLst/>
          </a:prstGeom>
        </p:spPr>
      </p:pic>
      <p:pic>
        <p:nvPicPr>
          <p:cNvPr id="38" name="Imagen 37">
            <a:extLst>
              <a:ext uri="{FF2B5EF4-FFF2-40B4-BE49-F238E27FC236}">
                <a16:creationId xmlns:a16="http://schemas.microsoft.com/office/drawing/2014/main" id="{14BF42A6-816B-48FA-A886-19D4CD128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262" y="610971"/>
            <a:ext cx="2410533" cy="1368692"/>
          </a:xfrm>
          <a:prstGeom prst="rect">
            <a:avLst/>
          </a:prstGeom>
        </p:spPr>
      </p:pic>
      <p:sp>
        <p:nvSpPr>
          <p:cNvPr id="53" name="CuadroTexto 52">
            <a:extLst>
              <a:ext uri="{FF2B5EF4-FFF2-40B4-BE49-F238E27FC236}">
                <a16:creationId xmlns:a16="http://schemas.microsoft.com/office/drawing/2014/main" id="{1EBD5C84-7464-46B5-A877-7FB08B6D24F1}"/>
              </a:ext>
            </a:extLst>
          </p:cNvPr>
          <p:cNvSpPr txBox="1"/>
          <p:nvPr/>
        </p:nvSpPr>
        <p:spPr>
          <a:xfrm>
            <a:off x="229464" y="2028617"/>
            <a:ext cx="3228719" cy="1400383"/>
          </a:xfrm>
          <a:prstGeom prst="rect">
            <a:avLst/>
          </a:prstGeom>
          <a:noFill/>
        </p:spPr>
        <p:txBody>
          <a:bodyPr wrap="square" rtlCol="0">
            <a:spAutoFit/>
          </a:bodyPr>
          <a:lstStyle>
            <a:defPPr>
              <a:defRPr lang="es-ES"/>
            </a:defPPr>
            <a:lvl1pPr algn="just">
              <a:defRPr sz="2000" b="1">
                <a:solidFill>
                  <a:srgbClr val="7030A0"/>
                </a:solidFill>
                <a:latin typeface="GT Walsheim" panose="02000503020000020003" pitchFamily="2" charset="0"/>
              </a:defRPr>
            </a:lvl1pPr>
          </a:lstStyle>
          <a:p>
            <a:pPr algn="l"/>
            <a:r>
              <a:rPr lang="es-ES" sz="1700" dirty="0">
                <a:solidFill>
                  <a:srgbClr val="000000"/>
                </a:solidFill>
                <a:latin typeface="GT Walsheim Pro" panose="00000500000000000000" pitchFamily="50" charset="0"/>
              </a:rPr>
              <a:t>Hoy presentamos un nuevo concepto de aseguramiento, innovador, rompedor y acorde a la movilidad del Siglo XXI.</a:t>
            </a:r>
          </a:p>
        </p:txBody>
      </p:sp>
      <p:sp>
        <p:nvSpPr>
          <p:cNvPr id="54" name="Rectángulo 53">
            <a:extLst>
              <a:ext uri="{FF2B5EF4-FFF2-40B4-BE49-F238E27FC236}">
                <a16:creationId xmlns:a16="http://schemas.microsoft.com/office/drawing/2014/main" id="{94715B47-6928-4527-B60C-50F0B2830B07}"/>
              </a:ext>
            </a:extLst>
          </p:cNvPr>
          <p:cNvSpPr/>
          <p:nvPr/>
        </p:nvSpPr>
        <p:spPr>
          <a:xfrm>
            <a:off x="188957" y="3448710"/>
            <a:ext cx="3668125" cy="1815882"/>
          </a:xfrm>
          <a:prstGeom prst="rect">
            <a:avLst/>
          </a:prstGeom>
        </p:spPr>
        <p:txBody>
          <a:bodyPr wrap="square">
            <a:spAutoFit/>
          </a:bodyPr>
          <a:lstStyle/>
          <a:p>
            <a:r>
              <a:rPr lang="es-ES" sz="2800" b="1" dirty="0">
                <a:solidFill>
                  <a:srgbClr val="FF6900"/>
                </a:solidFill>
                <a:latin typeface="GT Walsheim Pro Bold" panose="00000800000000000000" pitchFamily="2" charset="0"/>
                <a:ea typeface="Verdana" panose="020B0604030504040204" pitchFamily="34" charset="0"/>
                <a:cs typeface="Verdana" panose="020B0604030504040204" pitchFamily="34" charset="0"/>
              </a:rPr>
              <a:t>Con Vivaz, la marca de seguros de salud de Línea Directa Aseguradora. </a:t>
            </a:r>
          </a:p>
        </p:txBody>
      </p:sp>
      <p:pic>
        <p:nvPicPr>
          <p:cNvPr id="4" name="Gráfico 3">
            <a:extLst>
              <a:ext uri="{FF2B5EF4-FFF2-40B4-BE49-F238E27FC236}">
                <a16:creationId xmlns:a16="http://schemas.microsoft.com/office/drawing/2014/main" id="{1BA1E49A-BB0C-4B08-8F7E-69E75E1547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3075" y="2202753"/>
            <a:ext cx="1369824" cy="1245957"/>
          </a:xfrm>
          <a:prstGeom prst="rect">
            <a:avLst/>
          </a:prstGeom>
        </p:spPr>
      </p:pic>
      <p:sp>
        <p:nvSpPr>
          <p:cNvPr id="71" name="Rectángulo 70">
            <a:extLst>
              <a:ext uri="{FF2B5EF4-FFF2-40B4-BE49-F238E27FC236}">
                <a16:creationId xmlns:a16="http://schemas.microsoft.com/office/drawing/2014/main" id="{B8E2335D-B268-4D23-85CF-FD7132E27BBC}"/>
              </a:ext>
            </a:extLst>
          </p:cNvPr>
          <p:cNvSpPr/>
          <p:nvPr/>
        </p:nvSpPr>
        <p:spPr>
          <a:xfrm>
            <a:off x="4894418" y="2450835"/>
            <a:ext cx="2491765" cy="646331"/>
          </a:xfrm>
          <a:prstGeom prst="rect">
            <a:avLst/>
          </a:prstGeom>
        </p:spPr>
        <p:txBody>
          <a:bodyPr wrap="square">
            <a:spAutoFit/>
          </a:bodyPr>
          <a:lstStyle/>
          <a:p>
            <a:pPr algn="ctr"/>
            <a:r>
              <a:rPr lang="es-ES" dirty="0">
                <a:solidFill>
                  <a:schemeClr val="bg1"/>
                </a:solidFill>
                <a:latin typeface="GT Walsheim Pro Bold" panose="00000800000000000000"/>
              </a:rPr>
              <a:t>Primer seguro de salud 100% digital</a:t>
            </a:r>
          </a:p>
        </p:txBody>
      </p:sp>
      <p:pic>
        <p:nvPicPr>
          <p:cNvPr id="6" name="Gráfico 5">
            <a:extLst>
              <a:ext uri="{FF2B5EF4-FFF2-40B4-BE49-F238E27FC236}">
                <a16:creationId xmlns:a16="http://schemas.microsoft.com/office/drawing/2014/main" id="{57BE6F3E-553D-45B7-A7C0-FEEB6579A9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8182" y="2194171"/>
            <a:ext cx="1179994" cy="1179994"/>
          </a:xfrm>
          <a:prstGeom prst="rect">
            <a:avLst/>
          </a:prstGeom>
        </p:spPr>
      </p:pic>
      <p:sp>
        <p:nvSpPr>
          <p:cNvPr id="72" name="Rectángulo 71">
            <a:extLst>
              <a:ext uri="{FF2B5EF4-FFF2-40B4-BE49-F238E27FC236}">
                <a16:creationId xmlns:a16="http://schemas.microsoft.com/office/drawing/2014/main" id="{4CA9EF4A-C51D-46F5-AB71-61CBD91AA083}"/>
              </a:ext>
            </a:extLst>
          </p:cNvPr>
          <p:cNvSpPr/>
          <p:nvPr/>
        </p:nvSpPr>
        <p:spPr>
          <a:xfrm>
            <a:off x="8582675" y="2589334"/>
            <a:ext cx="2491765" cy="369332"/>
          </a:xfrm>
          <a:prstGeom prst="rect">
            <a:avLst/>
          </a:prstGeom>
        </p:spPr>
        <p:txBody>
          <a:bodyPr wrap="square">
            <a:spAutoFit/>
          </a:bodyPr>
          <a:lstStyle/>
          <a:p>
            <a:pPr algn="ctr"/>
            <a:r>
              <a:rPr lang="es-ES" dirty="0">
                <a:solidFill>
                  <a:schemeClr val="bg1"/>
                </a:solidFill>
                <a:latin typeface="GT Walsheim Pro Bold" panose="00000800000000000000"/>
              </a:rPr>
              <a:t>Lanzado en 2017</a:t>
            </a:r>
          </a:p>
        </p:txBody>
      </p:sp>
      <p:pic>
        <p:nvPicPr>
          <p:cNvPr id="16" name="Gráfico 15">
            <a:extLst>
              <a:ext uri="{FF2B5EF4-FFF2-40B4-BE49-F238E27FC236}">
                <a16:creationId xmlns:a16="http://schemas.microsoft.com/office/drawing/2014/main" id="{37293343-64B1-4326-827D-0332C49BDB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29589" y="3919882"/>
            <a:ext cx="698673" cy="1235929"/>
          </a:xfrm>
          <a:prstGeom prst="rect">
            <a:avLst/>
          </a:prstGeom>
        </p:spPr>
      </p:pic>
      <p:sp>
        <p:nvSpPr>
          <p:cNvPr id="73" name="Rectángulo 72">
            <a:extLst>
              <a:ext uri="{FF2B5EF4-FFF2-40B4-BE49-F238E27FC236}">
                <a16:creationId xmlns:a16="http://schemas.microsoft.com/office/drawing/2014/main" id="{F9057098-B0FC-4B26-8016-A072954C3596}"/>
              </a:ext>
            </a:extLst>
          </p:cNvPr>
          <p:cNvSpPr/>
          <p:nvPr/>
        </p:nvSpPr>
        <p:spPr>
          <a:xfrm>
            <a:off x="4894418" y="3977375"/>
            <a:ext cx="2491765" cy="1200329"/>
          </a:xfrm>
          <a:prstGeom prst="rect">
            <a:avLst/>
          </a:prstGeom>
        </p:spPr>
        <p:txBody>
          <a:bodyPr wrap="square">
            <a:spAutoFit/>
          </a:bodyPr>
          <a:lstStyle/>
          <a:p>
            <a:pPr algn="ctr"/>
            <a:r>
              <a:rPr lang="es-ES" dirty="0">
                <a:solidFill>
                  <a:schemeClr val="bg1"/>
                </a:solidFill>
                <a:latin typeface="GT Walsheim Pro Bold" panose="00000800000000000000"/>
              </a:rPr>
              <a:t>Tres pilares:</a:t>
            </a:r>
          </a:p>
          <a:p>
            <a:pPr marL="342900" indent="-342900" algn="ctr">
              <a:buAutoNum type="arabicPeriod"/>
            </a:pPr>
            <a:r>
              <a:rPr lang="es-ES" dirty="0">
                <a:solidFill>
                  <a:schemeClr val="bg1"/>
                </a:solidFill>
                <a:latin typeface="GT Walsheim Pro" panose="00000500000000000000" pitchFamily="50" charset="0"/>
              </a:rPr>
              <a:t>Actividad</a:t>
            </a:r>
          </a:p>
          <a:p>
            <a:pPr marL="342900" indent="-342900" algn="ctr">
              <a:buAutoNum type="arabicPeriod"/>
            </a:pPr>
            <a:r>
              <a:rPr lang="es-ES" dirty="0">
                <a:solidFill>
                  <a:schemeClr val="bg1"/>
                </a:solidFill>
                <a:latin typeface="GT Walsheim Pro" panose="00000500000000000000" pitchFamily="50" charset="0"/>
              </a:rPr>
              <a:t>Sueño</a:t>
            </a:r>
          </a:p>
          <a:p>
            <a:pPr marL="342900" indent="-342900" algn="ctr">
              <a:buAutoNum type="arabicPeriod"/>
            </a:pPr>
            <a:r>
              <a:rPr lang="es-ES" dirty="0">
                <a:solidFill>
                  <a:schemeClr val="bg1"/>
                </a:solidFill>
                <a:latin typeface="GT Walsheim Pro" panose="00000500000000000000" pitchFamily="50" charset="0"/>
              </a:rPr>
              <a:t>Alimentación</a:t>
            </a:r>
          </a:p>
        </p:txBody>
      </p:sp>
      <p:pic>
        <p:nvPicPr>
          <p:cNvPr id="18" name="Gráfico 17">
            <a:extLst>
              <a:ext uri="{FF2B5EF4-FFF2-40B4-BE49-F238E27FC236}">
                <a16:creationId xmlns:a16="http://schemas.microsoft.com/office/drawing/2014/main" id="{A5E2987F-56D9-4F61-A517-A5376887FB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12031" y="3977375"/>
            <a:ext cx="1112134" cy="1112134"/>
          </a:xfrm>
          <a:prstGeom prst="rect">
            <a:avLst/>
          </a:prstGeom>
        </p:spPr>
      </p:pic>
      <p:sp>
        <p:nvSpPr>
          <p:cNvPr id="74" name="Rectángulo 73">
            <a:extLst>
              <a:ext uri="{FF2B5EF4-FFF2-40B4-BE49-F238E27FC236}">
                <a16:creationId xmlns:a16="http://schemas.microsoft.com/office/drawing/2014/main" id="{DC1AB04C-C270-4E30-81E1-1CE05FC38CAD}"/>
              </a:ext>
            </a:extLst>
          </p:cNvPr>
          <p:cNvSpPr/>
          <p:nvPr/>
        </p:nvSpPr>
        <p:spPr>
          <a:xfrm>
            <a:off x="8582675" y="4256391"/>
            <a:ext cx="2491765" cy="646331"/>
          </a:xfrm>
          <a:prstGeom prst="rect">
            <a:avLst/>
          </a:prstGeom>
        </p:spPr>
        <p:txBody>
          <a:bodyPr wrap="square">
            <a:spAutoFit/>
          </a:bodyPr>
          <a:lstStyle/>
          <a:p>
            <a:pPr algn="ctr"/>
            <a:r>
              <a:rPr lang="es-ES" dirty="0">
                <a:solidFill>
                  <a:schemeClr val="bg1"/>
                </a:solidFill>
                <a:latin typeface="GT Walsheim Pro Bold" panose="00000800000000000000"/>
              </a:rPr>
              <a:t>Más de 90.000 clientes</a:t>
            </a:r>
          </a:p>
        </p:txBody>
      </p:sp>
      <p:sp>
        <p:nvSpPr>
          <p:cNvPr id="20" name="8 CuadroTexto">
            <a:extLst>
              <a:ext uri="{FF2B5EF4-FFF2-40B4-BE49-F238E27FC236}">
                <a16:creationId xmlns:a16="http://schemas.microsoft.com/office/drawing/2014/main" id="{9A13EC6E-7B87-4428-8A8A-99606387A5F8}"/>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6160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P spid="59" grpId="0" animBg="1"/>
      <p:bldP spid="61" grpId="0" animBg="1"/>
      <p:bldP spid="71" grpId="0"/>
      <p:bldP spid="72" grpId="0"/>
      <p:bldP spid="73" grpId="0"/>
      <p:bldP spid="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2B5DF614-B24F-4004-B312-5F30496F06A0}"/>
              </a:ext>
            </a:extLst>
          </p:cNvPr>
          <p:cNvPicPr>
            <a:picLocks noChangeAspect="1"/>
          </p:cNvPicPr>
          <p:nvPr/>
        </p:nvPicPr>
        <p:blipFill rotWithShape="1">
          <a:blip r:embed="rId3"/>
          <a:srcRect l="9821" t="58087" r="10584" b="19579"/>
          <a:stretch/>
        </p:blipFill>
        <p:spPr>
          <a:xfrm>
            <a:off x="4161064" y="776860"/>
            <a:ext cx="7112386" cy="1060188"/>
          </a:xfrm>
          <a:prstGeom prst="rect">
            <a:avLst/>
          </a:prstGeom>
        </p:spPr>
      </p:pic>
      <p:pic>
        <p:nvPicPr>
          <p:cNvPr id="33" name="Gráfico 32">
            <a:extLst>
              <a:ext uri="{FF2B5EF4-FFF2-40B4-BE49-F238E27FC236}">
                <a16:creationId xmlns:a16="http://schemas.microsoft.com/office/drawing/2014/main" id="{4435A207-BF56-47F7-B1DF-2E9F518A8A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7071" y="303194"/>
            <a:ext cx="1679898" cy="307777"/>
          </a:xfrm>
          <a:prstGeom prst="rect">
            <a:avLst/>
          </a:prstGeom>
        </p:spPr>
      </p:pic>
      <p:sp>
        <p:nvSpPr>
          <p:cNvPr id="23" name="Rectángulo 22">
            <a:extLst>
              <a:ext uri="{FF2B5EF4-FFF2-40B4-BE49-F238E27FC236}">
                <a16:creationId xmlns:a16="http://schemas.microsoft.com/office/drawing/2014/main" id="{C2F765DB-628A-49A2-83C2-A1324436C8D0}"/>
              </a:ext>
            </a:extLst>
          </p:cNvPr>
          <p:cNvSpPr/>
          <p:nvPr/>
        </p:nvSpPr>
        <p:spPr>
          <a:xfrm>
            <a:off x="354066" y="725840"/>
            <a:ext cx="3375252" cy="1477328"/>
          </a:xfrm>
          <a:prstGeom prst="rect">
            <a:avLst/>
          </a:prstGeom>
        </p:spPr>
        <p:txBody>
          <a:bodyPr wrap="square">
            <a:spAutoFit/>
          </a:bodyPr>
          <a:lstStyle/>
          <a:p>
            <a:r>
              <a:rPr lang="es-ES" sz="3000" b="1" dirty="0">
                <a:solidFill>
                  <a:srgbClr val="FF6900"/>
                </a:solidFill>
                <a:latin typeface="GT Walsheim Pro Bold" panose="00000800000000000000" pitchFamily="2" charset="0"/>
                <a:ea typeface="Verdana" panose="020B0604030504040204" pitchFamily="34" charset="0"/>
                <a:cs typeface="Verdana" panose="020B0604030504040204" pitchFamily="34" charset="0"/>
              </a:rPr>
              <a:t>Un verdadero cambio de paradigma…</a:t>
            </a:r>
          </a:p>
        </p:txBody>
      </p:sp>
      <p:sp>
        <p:nvSpPr>
          <p:cNvPr id="24" name="Rectángulo 23">
            <a:extLst>
              <a:ext uri="{FF2B5EF4-FFF2-40B4-BE49-F238E27FC236}">
                <a16:creationId xmlns:a16="http://schemas.microsoft.com/office/drawing/2014/main" id="{A5B539FE-CB53-4BDC-8B3A-646F28C023A0}"/>
              </a:ext>
            </a:extLst>
          </p:cNvPr>
          <p:cNvSpPr/>
          <p:nvPr/>
        </p:nvSpPr>
        <p:spPr>
          <a:xfrm>
            <a:off x="4329286" y="1989261"/>
            <a:ext cx="6944164" cy="1200329"/>
          </a:xfrm>
          <a:prstGeom prst="rect">
            <a:avLst/>
          </a:prstGeom>
        </p:spPr>
        <p:txBody>
          <a:bodyPr wrap="square">
            <a:spAutoFit/>
          </a:bodyPr>
          <a:lstStyle/>
          <a:p>
            <a:pPr algn="just"/>
            <a:r>
              <a:rPr lang="es-ES" dirty="0">
                <a:solidFill>
                  <a:srgbClr val="000000"/>
                </a:solidFill>
                <a:latin typeface="GT Walsheim Pro Bold" panose="00000800000000000000" pitchFamily="50" charset="0"/>
              </a:rPr>
              <a:t>Cambiamos el eje: </a:t>
            </a:r>
          </a:p>
          <a:p>
            <a:pPr marL="285750" indent="-285750" algn="just">
              <a:buFont typeface="Arial" panose="020B0604020202020204" pitchFamily="34" charset="0"/>
              <a:buChar char="•"/>
            </a:pPr>
            <a:r>
              <a:rPr lang="es-ES" dirty="0">
                <a:solidFill>
                  <a:srgbClr val="000000"/>
                </a:solidFill>
                <a:latin typeface="GT Walsheim Pro Bold" panose="00000800000000000000" pitchFamily="50" charset="0"/>
              </a:rPr>
              <a:t>Ya no aseguramos el vehículo sino que </a:t>
            </a:r>
            <a:r>
              <a:rPr lang="es-ES" dirty="0">
                <a:solidFill>
                  <a:srgbClr val="FF6900"/>
                </a:solidFill>
                <a:latin typeface="GT Walsheim Pro Bold" panose="00000800000000000000" pitchFamily="50" charset="0"/>
              </a:rPr>
              <a:t>aseguramos la movilidad de la persona.</a:t>
            </a:r>
          </a:p>
          <a:p>
            <a:pPr marL="285750" indent="-285750" algn="just">
              <a:buFont typeface="Arial" panose="020B0604020202020204" pitchFamily="34" charset="0"/>
              <a:buChar char="•"/>
            </a:pPr>
            <a:r>
              <a:rPr lang="es-ES" dirty="0">
                <a:solidFill>
                  <a:srgbClr val="000000"/>
                </a:solidFill>
                <a:latin typeface="GT Walsheim Pro Bold" panose="00000800000000000000" pitchFamily="50" charset="0"/>
              </a:rPr>
              <a:t>Y lo hacemos por momentos </a:t>
            </a:r>
            <a:r>
              <a:rPr lang="es-ES" dirty="0">
                <a:solidFill>
                  <a:srgbClr val="FF6900"/>
                </a:solidFill>
                <a:latin typeface="GT Walsheim Pro Bold" panose="00000800000000000000" pitchFamily="50" charset="0"/>
              </a:rPr>
              <a:t>(</a:t>
            </a:r>
            <a:r>
              <a:rPr lang="es-ES" dirty="0" err="1">
                <a:solidFill>
                  <a:srgbClr val="FF6900"/>
                </a:solidFill>
                <a:latin typeface="GT Walsheim Pro Bold" panose="00000800000000000000" pitchFamily="50" charset="0"/>
              </a:rPr>
              <a:t>On</a:t>
            </a:r>
            <a:r>
              <a:rPr lang="es-ES" dirty="0">
                <a:solidFill>
                  <a:srgbClr val="FF6900"/>
                </a:solidFill>
                <a:latin typeface="GT Walsheim Pro Bold" panose="00000800000000000000" pitchFamily="50" charset="0"/>
              </a:rPr>
              <a:t>/Off). </a:t>
            </a:r>
          </a:p>
        </p:txBody>
      </p:sp>
      <p:pic>
        <p:nvPicPr>
          <p:cNvPr id="25" name="Gráfico 24">
            <a:extLst>
              <a:ext uri="{FF2B5EF4-FFF2-40B4-BE49-F238E27FC236}">
                <a16:creationId xmlns:a16="http://schemas.microsoft.com/office/drawing/2014/main" id="{835A1D17-58AC-4F45-9EC5-0AF5B0E754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593" y="3522003"/>
            <a:ext cx="4697632" cy="2777668"/>
          </a:xfrm>
          <a:prstGeom prst="rect">
            <a:avLst/>
          </a:prstGeom>
        </p:spPr>
      </p:pic>
      <p:pic>
        <p:nvPicPr>
          <p:cNvPr id="3" name="Gráfico 2">
            <a:extLst>
              <a:ext uri="{FF2B5EF4-FFF2-40B4-BE49-F238E27FC236}">
                <a16:creationId xmlns:a16="http://schemas.microsoft.com/office/drawing/2014/main" id="{4F04ADC7-BD57-41D3-8BB0-8DED54132F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3658" y="2864081"/>
            <a:ext cx="2353533" cy="3181350"/>
          </a:xfrm>
          <a:prstGeom prst="rect">
            <a:avLst/>
          </a:prstGeom>
        </p:spPr>
      </p:pic>
      <p:sp>
        <p:nvSpPr>
          <p:cNvPr id="9" name="8 CuadroTexto">
            <a:extLst>
              <a:ext uri="{FF2B5EF4-FFF2-40B4-BE49-F238E27FC236}">
                <a16:creationId xmlns:a16="http://schemas.microsoft.com/office/drawing/2014/main" id="{7A88FC81-EC54-4F16-BAC7-82F641B6291C}"/>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36589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653996B-509B-4843-BE4A-1003215BB8CB}"/>
              </a:ext>
            </a:extLst>
          </p:cNvPr>
          <p:cNvSpPr/>
          <p:nvPr/>
        </p:nvSpPr>
        <p:spPr>
          <a:xfrm>
            <a:off x="354066" y="717099"/>
            <a:ext cx="3375252" cy="1938992"/>
          </a:xfrm>
          <a:prstGeom prst="rect">
            <a:avLst/>
          </a:prstGeom>
        </p:spPr>
        <p:txBody>
          <a:bodyPr wrap="square">
            <a:spAutoFit/>
          </a:bodyPr>
          <a:lstStyle/>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La movilidad ha cambiado para siempre en el siglo XXI.</a:t>
            </a:r>
          </a:p>
        </p:txBody>
      </p:sp>
      <p:sp>
        <p:nvSpPr>
          <p:cNvPr id="24" name="Rectángulo 23">
            <a:extLst>
              <a:ext uri="{FF2B5EF4-FFF2-40B4-BE49-F238E27FC236}">
                <a16:creationId xmlns:a16="http://schemas.microsoft.com/office/drawing/2014/main" id="{3EFF09AF-4C20-41C4-970E-54FC954E926B}"/>
              </a:ext>
            </a:extLst>
          </p:cNvPr>
          <p:cNvSpPr/>
          <p:nvPr/>
        </p:nvSpPr>
        <p:spPr>
          <a:xfrm>
            <a:off x="354066" y="2890089"/>
            <a:ext cx="3375252" cy="1477328"/>
          </a:xfrm>
          <a:prstGeom prst="rect">
            <a:avLst/>
          </a:prstGeom>
        </p:spPr>
        <p:txBody>
          <a:bodyPr wrap="square">
            <a:spAutoFit/>
          </a:bodyPr>
          <a:lstStyle/>
          <a:p>
            <a:r>
              <a:rPr lang="es-ES" b="1" dirty="0">
                <a:solidFill>
                  <a:srgbClr val="000000"/>
                </a:solidFill>
                <a:latin typeface="GT Walsheim Pro" panose="00000500000000000000" pitchFamily="50" charset="0"/>
              </a:rPr>
              <a:t>Los hábitos de movilidad han cambiado drásticamente; el vehículo tradicional ha dejado de ser  una solución única para desplazarse. </a:t>
            </a:r>
          </a:p>
        </p:txBody>
      </p:sp>
      <p:pic>
        <p:nvPicPr>
          <p:cNvPr id="25" name="Gráfico 24">
            <a:extLst>
              <a:ext uri="{FF2B5EF4-FFF2-40B4-BE49-F238E27FC236}">
                <a16:creationId xmlns:a16="http://schemas.microsoft.com/office/drawing/2014/main" id="{9B28095D-7BC6-478A-9E9D-537FA9050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071" y="303194"/>
            <a:ext cx="1679898" cy="307777"/>
          </a:xfrm>
          <a:prstGeom prst="rect">
            <a:avLst/>
          </a:prstGeom>
        </p:spPr>
      </p:pic>
      <p:sp>
        <p:nvSpPr>
          <p:cNvPr id="7" name="8 CuadroTexto">
            <a:extLst>
              <a:ext uri="{FF2B5EF4-FFF2-40B4-BE49-F238E27FC236}">
                <a16:creationId xmlns:a16="http://schemas.microsoft.com/office/drawing/2014/main" id="{47F2815B-79E0-4E3E-9273-2326EA4995F8}"/>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pic>
        <p:nvPicPr>
          <p:cNvPr id="3" name="Gráfico 2">
            <a:extLst>
              <a:ext uri="{FF2B5EF4-FFF2-40B4-BE49-F238E27FC236}">
                <a16:creationId xmlns:a16="http://schemas.microsoft.com/office/drawing/2014/main" id="{56B5B413-3F55-42D8-AD5F-0DB9019AFB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2885" y="610970"/>
            <a:ext cx="6611005" cy="6247029"/>
          </a:xfrm>
          <a:prstGeom prst="rect">
            <a:avLst/>
          </a:prstGeom>
        </p:spPr>
      </p:pic>
    </p:spTree>
    <p:extLst>
      <p:ext uri="{BB962C8B-B14F-4D97-AF65-F5344CB8AC3E}">
        <p14:creationId xmlns:p14="http://schemas.microsoft.com/office/powerpoint/2010/main" val="2919908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1E97E41-89BB-4806-9F54-A4B2FE1166BC}"/>
              </a:ext>
            </a:extLst>
          </p:cNvPr>
          <p:cNvSpPr/>
          <p:nvPr/>
        </p:nvSpPr>
        <p:spPr>
          <a:xfrm>
            <a:off x="0" y="0"/>
            <a:ext cx="3745341"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pic>
        <p:nvPicPr>
          <p:cNvPr id="10" name="Gráfico 9">
            <a:extLst>
              <a:ext uri="{FF2B5EF4-FFF2-40B4-BE49-F238E27FC236}">
                <a16:creationId xmlns:a16="http://schemas.microsoft.com/office/drawing/2014/main" id="{DBCE414D-121E-49B8-94F2-966F5E139D4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63815"/>
          <a:stretch/>
        </p:blipFill>
        <p:spPr>
          <a:xfrm>
            <a:off x="105771" y="1396722"/>
            <a:ext cx="3639571" cy="2984500"/>
          </a:xfrm>
          <a:prstGeom prst="rect">
            <a:avLst/>
          </a:prstGeom>
        </p:spPr>
      </p:pic>
      <p:sp>
        <p:nvSpPr>
          <p:cNvPr id="11" name="CaixaDeTexto 52">
            <a:extLst>
              <a:ext uri="{FF2B5EF4-FFF2-40B4-BE49-F238E27FC236}">
                <a16:creationId xmlns:a16="http://schemas.microsoft.com/office/drawing/2014/main" id="{8F3D4063-2AB9-43D6-B1D3-96DFCCD6DC66}"/>
              </a:ext>
            </a:extLst>
          </p:cNvPr>
          <p:cNvSpPr txBox="1"/>
          <p:nvPr/>
        </p:nvSpPr>
        <p:spPr>
          <a:xfrm>
            <a:off x="4079776" y="1042837"/>
            <a:ext cx="7775939" cy="2862322"/>
          </a:xfrm>
          <a:prstGeom prst="rect">
            <a:avLst/>
          </a:prstGeom>
          <a:noFill/>
        </p:spPr>
        <p:txBody>
          <a:bodyPr wrap="square" rtlCol="0">
            <a:spAutoFit/>
          </a:bodyPr>
          <a:lstStyle/>
          <a:p>
            <a:pPr algn="just">
              <a:buClr>
                <a:srgbClr val="F6BE00"/>
              </a:buClr>
            </a:pPr>
            <a:r>
              <a:rPr lang="es-ES" sz="6000" b="1" dirty="0">
                <a:solidFill>
                  <a:srgbClr val="F3DD6D"/>
                </a:solidFill>
                <a:latin typeface="GT Walsheim Pro Bold" panose="00000800000000000000" pitchFamily="2" charset="0"/>
                <a:ea typeface="Verdana" panose="020B0604030504040204" pitchFamily="34" charset="0"/>
                <a:cs typeface="Verdana" panose="020B0604030504040204" pitchFamily="34" charset="0"/>
              </a:rPr>
              <a:t>1. </a:t>
            </a:r>
            <a:r>
              <a:rPr lang="es-ES" sz="24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Contexto</a:t>
            </a:r>
          </a:p>
          <a:p>
            <a:pPr algn="just">
              <a:buClr>
                <a:srgbClr val="F6BE00"/>
              </a:buClr>
            </a:pPr>
            <a:r>
              <a:rPr lang="es-ES" sz="6000" b="1" dirty="0">
                <a:solidFill>
                  <a:srgbClr val="FC9BB3"/>
                </a:solidFill>
                <a:latin typeface="GT Walsheim Pro Bold" panose="00000800000000000000" pitchFamily="2" charset="0"/>
                <a:ea typeface="Verdana" panose="020B0604030504040204" pitchFamily="34" charset="0"/>
              </a:rPr>
              <a:t>2. </a:t>
            </a:r>
            <a:r>
              <a:rPr lang="es-ES" sz="2400" b="1" dirty="0">
                <a:solidFill>
                  <a:srgbClr val="333C41"/>
                </a:solidFill>
                <a:latin typeface="GT Walsheim Pro Bold" panose="00000800000000000000" pitchFamily="2" charset="0"/>
                <a:ea typeface="Verdana" panose="020B0604030504040204" pitchFamily="34" charset="0"/>
              </a:rPr>
              <a:t>Preparados, listos… ¡</a:t>
            </a:r>
            <a:r>
              <a:rPr lang="es-ES" sz="2400" b="1" dirty="0" err="1">
                <a:solidFill>
                  <a:srgbClr val="333C41"/>
                </a:solidFill>
                <a:latin typeface="GT Walsheim Pro Bold" panose="00000800000000000000" pitchFamily="2" charset="0"/>
                <a:ea typeface="Verdana" panose="020B0604030504040204" pitchFamily="34" charset="0"/>
              </a:rPr>
              <a:t>Safe&amp;Go</a:t>
            </a:r>
            <a:r>
              <a:rPr lang="es-ES" sz="2400" b="1" dirty="0">
                <a:solidFill>
                  <a:srgbClr val="333C41"/>
                </a:solidFill>
                <a:latin typeface="GT Walsheim Pro Bold" panose="00000800000000000000" pitchFamily="2" charset="0"/>
                <a:ea typeface="Verdana" panose="020B0604030504040204" pitchFamily="34" charset="0"/>
              </a:rPr>
              <a:t>!</a:t>
            </a:r>
            <a:endParaRPr lang="es-ES" sz="24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endParaRPr>
          </a:p>
          <a:p>
            <a:pPr algn="just">
              <a:buClr>
                <a:srgbClr val="F6BE00"/>
              </a:buClr>
            </a:pPr>
            <a:r>
              <a:rPr lang="es-ES" sz="6000" b="1" dirty="0">
                <a:solidFill>
                  <a:srgbClr val="949483"/>
                </a:solidFill>
                <a:latin typeface="GT Walsheim Pro Bold" panose="00000800000000000000" pitchFamily="2" charset="0"/>
                <a:ea typeface="Verdana" panose="020B0604030504040204" pitchFamily="34" charset="0"/>
              </a:rPr>
              <a:t>3. </a:t>
            </a:r>
            <a:r>
              <a:rPr lang="es-ES" sz="2400" b="1" dirty="0">
                <a:solidFill>
                  <a:srgbClr val="333C41"/>
                </a:solidFill>
                <a:latin typeface="GT Walsheim Pro Bold" panose="00000800000000000000" pitchFamily="2" charset="0"/>
                <a:ea typeface="Verdana" panose="020B0604030504040204" pitchFamily="34" charset="0"/>
              </a:rPr>
              <a:t>¡</a:t>
            </a:r>
            <a:r>
              <a:rPr lang="es-ES" sz="24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Vamos a probarlo!</a:t>
            </a:r>
          </a:p>
        </p:txBody>
      </p:sp>
      <p:sp>
        <p:nvSpPr>
          <p:cNvPr id="14" name="8 CuadroTexto">
            <a:extLst>
              <a:ext uri="{FF2B5EF4-FFF2-40B4-BE49-F238E27FC236}">
                <a16:creationId xmlns:a16="http://schemas.microsoft.com/office/drawing/2014/main" id="{9F66B60A-ABB3-4DBE-8606-0F3A9B61009F}"/>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
        <p:nvSpPr>
          <p:cNvPr id="16" name="CaixaDeTexto 1">
            <a:extLst>
              <a:ext uri="{FF2B5EF4-FFF2-40B4-BE49-F238E27FC236}">
                <a16:creationId xmlns:a16="http://schemas.microsoft.com/office/drawing/2014/main" id="{C2022E9A-00F7-4798-A510-3DE4391FFD24}"/>
              </a:ext>
            </a:extLst>
          </p:cNvPr>
          <p:cNvSpPr txBox="1"/>
          <p:nvPr/>
        </p:nvSpPr>
        <p:spPr>
          <a:xfrm>
            <a:off x="334435" y="1124744"/>
            <a:ext cx="3745341" cy="748988"/>
          </a:xfrm>
          <a:prstGeom prst="rect">
            <a:avLst/>
          </a:prstGeom>
          <a:noFill/>
        </p:spPr>
        <p:txBody>
          <a:bodyPr wrap="square" rtlCol="0">
            <a:spAutoFit/>
          </a:bodyPr>
          <a:lstStyle/>
          <a:p>
            <a:r>
              <a:rPr lang="pt-BR" sz="4267" dirty="0">
                <a:solidFill>
                  <a:schemeClr val="bg1"/>
                </a:solidFill>
                <a:latin typeface="GT Walsheim Pro Bold" panose="00000800000000000000" pitchFamily="2" charset="0"/>
                <a:ea typeface="Verdana" panose="020B0604030504040204" pitchFamily="34" charset="0"/>
                <a:cs typeface="Verdana" panose="020B0604030504040204" pitchFamily="34" charset="0"/>
              </a:rPr>
              <a:t>Índice</a:t>
            </a:r>
            <a:endParaRPr lang="pt-BR" sz="2667" dirty="0">
              <a:solidFill>
                <a:schemeClr val="bg1"/>
              </a:solidFill>
              <a:latin typeface="GT Walsheim Pro Bold" panose="00000800000000000000" pitchFamily="2" charset="0"/>
              <a:ea typeface="Verdana" panose="020B0604030504040204" pitchFamily="34" charset="0"/>
              <a:cs typeface="Verdana" panose="020B0604030504040204" pitchFamily="34" charset="0"/>
            </a:endParaRPr>
          </a:p>
        </p:txBody>
      </p:sp>
      <p:pic>
        <p:nvPicPr>
          <p:cNvPr id="13" name="Gráfico 12">
            <a:extLst>
              <a:ext uri="{FF2B5EF4-FFF2-40B4-BE49-F238E27FC236}">
                <a16:creationId xmlns:a16="http://schemas.microsoft.com/office/drawing/2014/main" id="{3D75F499-1DDF-4AC9-9065-A8F762A856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9939" y="5143019"/>
            <a:ext cx="2602209" cy="476592"/>
          </a:xfrm>
          <a:prstGeom prst="rect">
            <a:avLst/>
          </a:prstGeom>
        </p:spPr>
      </p:pic>
    </p:spTree>
    <p:extLst>
      <p:ext uri="{BB962C8B-B14F-4D97-AF65-F5344CB8AC3E}">
        <p14:creationId xmlns:p14="http://schemas.microsoft.com/office/powerpoint/2010/main" val="23565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5E8B82-2406-40E0-861E-43D9E5D8327E}"/>
              </a:ext>
            </a:extLst>
          </p:cNvPr>
          <p:cNvSpPr txBox="1"/>
          <p:nvPr/>
        </p:nvSpPr>
        <p:spPr>
          <a:xfrm>
            <a:off x="6403006" y="4389456"/>
            <a:ext cx="5008189" cy="923330"/>
          </a:xfrm>
          <a:prstGeom prst="rect">
            <a:avLst/>
          </a:prstGeom>
          <a:noFill/>
        </p:spPr>
        <p:txBody>
          <a:bodyPr wrap="square" rtlCol="0">
            <a:spAutoFit/>
          </a:bodyPr>
          <a:lstStyle/>
          <a:p>
            <a:pPr algn="just"/>
            <a:r>
              <a:rPr lang="es-ES" b="1" dirty="0">
                <a:latin typeface="GT Walsheim" panose="02000503020000020003" pitchFamily="2" charset="0"/>
              </a:rPr>
              <a:t>Los </a:t>
            </a:r>
            <a:r>
              <a:rPr lang="es-ES" b="1" dirty="0">
                <a:solidFill>
                  <a:srgbClr val="FF6900"/>
                </a:solidFill>
                <a:latin typeface="GT Walsheim" panose="02000503020000020003" pitchFamily="2" charset="0"/>
              </a:rPr>
              <a:t>VMP </a:t>
            </a:r>
            <a:r>
              <a:rPr lang="es-ES" b="1" u="sng" dirty="0">
                <a:solidFill>
                  <a:srgbClr val="FF6900"/>
                </a:solidFill>
                <a:latin typeface="GT Walsheim" panose="02000503020000020003" pitchFamily="2" charset="0"/>
              </a:rPr>
              <a:t>de alquiler </a:t>
            </a:r>
            <a:r>
              <a:rPr lang="es-ES" dirty="0">
                <a:latin typeface="GT Walsheim" panose="02000503020000020003" pitchFamily="2" charset="0"/>
              </a:rPr>
              <a:t>normalmente cuentan con un </a:t>
            </a:r>
            <a:r>
              <a:rPr lang="es-ES" b="1" dirty="0">
                <a:latin typeface="GT Walsheim" panose="02000503020000020003" pitchFamily="2" charset="0"/>
              </a:rPr>
              <a:t>seguro de responsabilidad civil </a:t>
            </a:r>
            <a:r>
              <a:rPr lang="es-ES" dirty="0">
                <a:latin typeface="GT Walsheim" panose="02000503020000020003" pitchFamily="2" charset="0"/>
              </a:rPr>
              <a:t>general pero con coberturas muy limitadas. </a:t>
            </a:r>
          </a:p>
        </p:txBody>
      </p:sp>
      <p:sp>
        <p:nvSpPr>
          <p:cNvPr id="18" name="CuadroTexto 17">
            <a:extLst>
              <a:ext uri="{FF2B5EF4-FFF2-40B4-BE49-F238E27FC236}">
                <a16:creationId xmlns:a16="http://schemas.microsoft.com/office/drawing/2014/main" id="{1F850E23-4485-4F02-979D-2A477F5B0C5D}"/>
              </a:ext>
            </a:extLst>
          </p:cNvPr>
          <p:cNvSpPr txBox="1"/>
          <p:nvPr/>
        </p:nvSpPr>
        <p:spPr>
          <a:xfrm>
            <a:off x="6383978" y="1559116"/>
            <a:ext cx="5008189" cy="1754326"/>
          </a:xfrm>
          <a:prstGeom prst="rect">
            <a:avLst/>
          </a:prstGeom>
          <a:noFill/>
        </p:spPr>
        <p:txBody>
          <a:bodyPr wrap="square" rtlCol="0">
            <a:spAutoFit/>
          </a:bodyPr>
          <a:lstStyle/>
          <a:p>
            <a:pPr algn="just"/>
            <a:r>
              <a:rPr lang="es-ES" b="1" dirty="0">
                <a:latin typeface="GT Walsheim" panose="02000503020000020003" pitchFamily="2" charset="0"/>
              </a:rPr>
              <a:t>El usuario de un </a:t>
            </a:r>
            <a:r>
              <a:rPr lang="es-ES" b="1" dirty="0">
                <a:solidFill>
                  <a:srgbClr val="FF6900"/>
                </a:solidFill>
                <a:latin typeface="GT Walsheim" panose="02000503020000020003" pitchFamily="2" charset="0"/>
              </a:rPr>
              <a:t>VMP</a:t>
            </a:r>
            <a:r>
              <a:rPr lang="es-ES" b="1" dirty="0">
                <a:latin typeface="GT Walsheim" panose="02000503020000020003" pitchFamily="2" charset="0"/>
              </a:rPr>
              <a:t> </a:t>
            </a:r>
            <a:r>
              <a:rPr lang="es-ES" b="1" u="sng" dirty="0">
                <a:solidFill>
                  <a:srgbClr val="FF6900"/>
                </a:solidFill>
                <a:latin typeface="GT Walsheim" panose="02000503020000020003" pitchFamily="2" charset="0"/>
              </a:rPr>
              <a:t>particular</a:t>
            </a:r>
            <a:r>
              <a:rPr lang="es-ES" b="1" dirty="0">
                <a:latin typeface="GT Walsheim" panose="02000503020000020003" pitchFamily="2" charset="0"/>
              </a:rPr>
              <a:t> no suele tener ningún seguro</a:t>
            </a:r>
            <a:r>
              <a:rPr lang="es-ES" dirty="0">
                <a:latin typeface="GT Walsheim" panose="02000503020000020003" pitchFamily="2" charset="0"/>
              </a:rPr>
              <a:t>. Por tanto, en caso de accidente, no tendrá ninguna cobertura por los daños propios que sufra y en caso de daños a terceros, como un atropello, puede tener que responder con su patrimonio.</a:t>
            </a:r>
          </a:p>
        </p:txBody>
      </p:sp>
      <p:pic>
        <p:nvPicPr>
          <p:cNvPr id="6146" name="Picture 2" descr="Contrata el seguro para patienetes eléctricos más completo del mercado">
            <a:extLst>
              <a:ext uri="{FF2B5EF4-FFF2-40B4-BE49-F238E27FC236}">
                <a16:creationId xmlns:a16="http://schemas.microsoft.com/office/drawing/2014/main" id="{C92B6F76-A375-465A-B8B2-6E204EF5F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286" y="1460268"/>
            <a:ext cx="1519237" cy="15192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E61BB681-1132-4806-986B-0371751FC900}"/>
              </a:ext>
            </a:extLst>
          </p:cNvPr>
          <p:cNvGrpSpPr/>
          <p:nvPr/>
        </p:nvGrpSpPr>
        <p:grpSpPr>
          <a:xfrm>
            <a:off x="4329286" y="4048986"/>
            <a:ext cx="1612085" cy="1604270"/>
            <a:chOff x="5068687" y="4106073"/>
            <a:chExt cx="1612085" cy="1604270"/>
          </a:xfrm>
        </p:grpSpPr>
        <p:pic>
          <p:nvPicPr>
            <p:cNvPr id="16" name="Picture 2" descr="Contrata el seguro para patienetes eléctricos más completo del mercado">
              <a:extLst>
                <a:ext uri="{FF2B5EF4-FFF2-40B4-BE49-F238E27FC236}">
                  <a16:creationId xmlns:a16="http://schemas.microsoft.com/office/drawing/2014/main" id="{BD3F381A-2F11-43A9-A9AE-B8AFF8761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502" y="4106073"/>
              <a:ext cx="802135" cy="8021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ntrata el seguro para patienetes eléctricos más completo del mercado">
              <a:extLst>
                <a:ext uri="{FF2B5EF4-FFF2-40B4-BE49-F238E27FC236}">
                  <a16:creationId xmlns:a16="http://schemas.microsoft.com/office/drawing/2014/main" id="{223CA9CB-04CC-4198-A2EC-7C44AC3C3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637" y="4908208"/>
              <a:ext cx="802135" cy="8021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ntrata el seguro para patienetes eléctricos más completo del mercado">
              <a:extLst>
                <a:ext uri="{FF2B5EF4-FFF2-40B4-BE49-F238E27FC236}">
                  <a16:creationId xmlns:a16="http://schemas.microsoft.com/office/drawing/2014/main" id="{3A68ACE8-1F66-4AA0-8898-930B7D7BF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687" y="4908208"/>
              <a:ext cx="802135" cy="802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ntrata el seguro para patienetes eléctricos más completo del mercado">
              <a:extLst>
                <a:ext uri="{FF2B5EF4-FFF2-40B4-BE49-F238E27FC236}">
                  <a16:creationId xmlns:a16="http://schemas.microsoft.com/office/drawing/2014/main" id="{439663EB-3C4F-4E73-8D8E-8724F5BE0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637" y="4106073"/>
              <a:ext cx="802135" cy="80213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ángulo 20">
            <a:extLst>
              <a:ext uri="{FF2B5EF4-FFF2-40B4-BE49-F238E27FC236}">
                <a16:creationId xmlns:a16="http://schemas.microsoft.com/office/drawing/2014/main" id="{9653996B-509B-4843-BE4A-1003215BB8CB}"/>
              </a:ext>
            </a:extLst>
          </p:cNvPr>
          <p:cNvSpPr/>
          <p:nvPr/>
        </p:nvSpPr>
        <p:spPr>
          <a:xfrm>
            <a:off x="354066" y="717099"/>
            <a:ext cx="3375252" cy="1477328"/>
          </a:xfrm>
          <a:prstGeom prst="rect">
            <a:avLst/>
          </a:prstGeom>
        </p:spPr>
        <p:txBody>
          <a:bodyPr wrap="square">
            <a:spAutoFit/>
          </a:bodyPr>
          <a:lstStyle/>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¿Cuál es la situación actual en cuanto al seguro de los VMP? </a:t>
            </a:r>
          </a:p>
        </p:txBody>
      </p:sp>
      <p:sp>
        <p:nvSpPr>
          <p:cNvPr id="24" name="Rectángulo 23">
            <a:extLst>
              <a:ext uri="{FF2B5EF4-FFF2-40B4-BE49-F238E27FC236}">
                <a16:creationId xmlns:a16="http://schemas.microsoft.com/office/drawing/2014/main" id="{3EFF09AF-4C20-41C4-970E-54FC954E926B}"/>
              </a:ext>
            </a:extLst>
          </p:cNvPr>
          <p:cNvSpPr/>
          <p:nvPr/>
        </p:nvSpPr>
        <p:spPr>
          <a:xfrm>
            <a:off x="4329286" y="751721"/>
            <a:ext cx="7186777" cy="646331"/>
          </a:xfrm>
          <a:prstGeom prst="rect">
            <a:avLst/>
          </a:prstGeom>
        </p:spPr>
        <p:txBody>
          <a:bodyPr wrap="square">
            <a:spAutoFit/>
          </a:bodyPr>
          <a:lstStyle/>
          <a:p>
            <a:pPr algn="just"/>
            <a:r>
              <a:rPr lang="es-ES" dirty="0">
                <a:solidFill>
                  <a:srgbClr val="000000"/>
                </a:solidFill>
                <a:latin typeface="GT Walsheim Pro" panose="00000500000000000000" pitchFamily="50" charset="0"/>
              </a:rPr>
              <a:t>El usuario de VMP puede tener </a:t>
            </a:r>
            <a:r>
              <a:rPr lang="es-ES" b="1" dirty="0">
                <a:solidFill>
                  <a:srgbClr val="000000"/>
                </a:solidFill>
                <a:latin typeface="GT Walsheim Pro" panose="00000500000000000000" pitchFamily="50" charset="0"/>
              </a:rPr>
              <a:t>un patinete </a:t>
            </a:r>
            <a:r>
              <a:rPr lang="es-ES" b="1" dirty="0" err="1">
                <a:solidFill>
                  <a:srgbClr val="000000"/>
                </a:solidFill>
                <a:latin typeface="GT Walsheim Pro" panose="00000500000000000000" pitchFamily="50" charset="0"/>
              </a:rPr>
              <a:t>ó</a:t>
            </a:r>
            <a:r>
              <a:rPr lang="es-ES" b="1" dirty="0">
                <a:solidFill>
                  <a:srgbClr val="000000"/>
                </a:solidFill>
                <a:latin typeface="GT Walsheim Pro" panose="00000500000000000000" pitchFamily="50" charset="0"/>
              </a:rPr>
              <a:t> bicicleta propio o usar uno de alquiler… </a:t>
            </a:r>
          </a:p>
        </p:txBody>
      </p:sp>
      <p:cxnSp>
        <p:nvCxnSpPr>
          <p:cNvPr id="23" name="Conector recto 22">
            <a:extLst>
              <a:ext uri="{FF2B5EF4-FFF2-40B4-BE49-F238E27FC236}">
                <a16:creationId xmlns:a16="http://schemas.microsoft.com/office/drawing/2014/main" id="{246AB087-EB77-4156-92B8-3ADDED3E6509}"/>
              </a:ext>
            </a:extLst>
          </p:cNvPr>
          <p:cNvCxnSpPr>
            <a:cxnSpLocks/>
          </p:cNvCxnSpPr>
          <p:nvPr/>
        </p:nvCxnSpPr>
        <p:spPr>
          <a:xfrm flipH="1">
            <a:off x="4329286" y="3684480"/>
            <a:ext cx="7062881" cy="0"/>
          </a:xfrm>
          <a:prstGeom prst="line">
            <a:avLst/>
          </a:prstGeom>
          <a:ln>
            <a:solidFill>
              <a:srgbClr val="333C41"/>
            </a:solidFill>
            <a:prstDash val="dash"/>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1554BD8-43B9-4234-99FA-D3E41E0368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733" y="2860416"/>
            <a:ext cx="3018418" cy="3997583"/>
          </a:xfrm>
          <a:prstGeom prst="rect">
            <a:avLst/>
          </a:prstGeom>
        </p:spPr>
      </p:pic>
      <p:pic>
        <p:nvPicPr>
          <p:cNvPr id="25" name="Gráfico 24">
            <a:extLst>
              <a:ext uri="{FF2B5EF4-FFF2-40B4-BE49-F238E27FC236}">
                <a16:creationId xmlns:a16="http://schemas.microsoft.com/office/drawing/2014/main" id="{9B28095D-7BC6-478A-9E9D-537FA90504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7071" y="303194"/>
            <a:ext cx="1679898" cy="307777"/>
          </a:xfrm>
          <a:prstGeom prst="rect">
            <a:avLst/>
          </a:prstGeom>
        </p:spPr>
      </p:pic>
      <p:sp>
        <p:nvSpPr>
          <p:cNvPr id="22" name="8 CuadroTexto">
            <a:extLst>
              <a:ext uri="{FF2B5EF4-FFF2-40B4-BE49-F238E27FC236}">
                <a16:creationId xmlns:a16="http://schemas.microsoft.com/office/drawing/2014/main" id="{C411E015-4E10-4844-B8A7-42CC8C526BE0}"/>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37748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7B13CCD5-BC89-4F26-95F6-2490F26B50A3}"/>
              </a:ext>
            </a:extLst>
          </p:cNvPr>
          <p:cNvGrpSpPr/>
          <p:nvPr/>
        </p:nvGrpSpPr>
        <p:grpSpPr>
          <a:xfrm>
            <a:off x="6346860" y="2938487"/>
            <a:ext cx="2226474" cy="2976522"/>
            <a:chOff x="7911730" y="2849797"/>
            <a:chExt cx="2654459" cy="2976522"/>
          </a:xfrm>
        </p:grpSpPr>
        <p:sp>
          <p:nvSpPr>
            <p:cNvPr id="23" name="CuadroTexto 22">
              <a:extLst>
                <a:ext uri="{FF2B5EF4-FFF2-40B4-BE49-F238E27FC236}">
                  <a16:creationId xmlns:a16="http://schemas.microsoft.com/office/drawing/2014/main" id="{DC415DA4-552D-46C1-83AB-40C4CA35C0F9}"/>
                </a:ext>
              </a:extLst>
            </p:cNvPr>
            <p:cNvSpPr txBox="1"/>
            <p:nvPr/>
          </p:nvSpPr>
          <p:spPr>
            <a:xfrm>
              <a:off x="7977935" y="2849797"/>
              <a:ext cx="2393238" cy="738664"/>
            </a:xfrm>
            <a:prstGeom prst="rect">
              <a:avLst/>
            </a:prstGeom>
            <a:noFill/>
          </p:spPr>
          <p:txBody>
            <a:bodyPr wrap="square" rtlCol="0">
              <a:spAutoFit/>
            </a:bodyPr>
            <a:lstStyle/>
            <a:p>
              <a:pPr algn="ctr"/>
              <a:r>
                <a:rPr lang="es-ES" sz="1400" b="1" dirty="0">
                  <a:solidFill>
                    <a:srgbClr val="F5BF00"/>
                  </a:solidFill>
                  <a:latin typeface="GT Walsheim Pro Bold" panose="00000800000000000000" pitchFamily="2" charset="0"/>
                </a:rPr>
                <a:t>ADAPTADO A LAS NUEVAS EXPERIENCIAS DE CLIENTE</a:t>
              </a:r>
            </a:p>
          </p:txBody>
        </p:sp>
        <p:sp>
          <p:nvSpPr>
            <p:cNvPr id="25" name="CuadroTexto 24">
              <a:extLst>
                <a:ext uri="{FF2B5EF4-FFF2-40B4-BE49-F238E27FC236}">
                  <a16:creationId xmlns:a16="http://schemas.microsoft.com/office/drawing/2014/main" id="{E7A32D08-A209-4485-8D2F-6F2FAC6B0AA8}"/>
                </a:ext>
              </a:extLst>
            </p:cNvPr>
            <p:cNvSpPr txBox="1"/>
            <p:nvPr/>
          </p:nvSpPr>
          <p:spPr>
            <a:xfrm>
              <a:off x="7911730" y="3887327"/>
              <a:ext cx="2654459" cy="1938992"/>
            </a:xfrm>
            <a:prstGeom prst="rect">
              <a:avLst/>
            </a:prstGeom>
            <a:noFill/>
          </p:spPr>
          <p:txBody>
            <a:bodyPr wrap="square" rtlCol="0">
              <a:spAutoFit/>
            </a:bodyPr>
            <a:lstStyle/>
            <a:p>
              <a:pPr algn="ctr"/>
              <a:r>
                <a:rPr lang="es-ES" sz="1500" dirty="0">
                  <a:latin typeface="GT Walsheim" panose="02000503020000020003" pitchFamily="2" charset="0"/>
                </a:rPr>
                <a:t>Se </a:t>
              </a:r>
              <a:r>
                <a:rPr lang="es-ES" sz="1500" b="1" dirty="0">
                  <a:latin typeface="GT Walsheim" panose="02000503020000020003" pitchFamily="2" charset="0"/>
                </a:rPr>
                <a:t>gestiona</a:t>
              </a:r>
              <a:r>
                <a:rPr lang="es-ES" sz="1500" dirty="0">
                  <a:latin typeface="GT Walsheim" panose="02000503020000020003" pitchFamily="2" charset="0"/>
                </a:rPr>
                <a:t> de forma comparable a los </a:t>
              </a:r>
              <a:r>
                <a:rPr lang="es-ES" sz="1500" b="1" dirty="0">
                  <a:latin typeface="GT Walsheim" panose="02000503020000020003" pitchFamily="2" charset="0"/>
                </a:rPr>
                <a:t>nuevos servicios digitales </a:t>
              </a:r>
              <a:r>
                <a:rPr lang="es-ES" sz="1500" dirty="0">
                  <a:latin typeface="GT Walsheim" panose="02000503020000020003" pitchFamily="2" charset="0"/>
                </a:rPr>
                <a:t>preferidos por los usuarios: </a:t>
              </a:r>
              <a:r>
                <a:rPr lang="es-ES" sz="1500" dirty="0" err="1">
                  <a:latin typeface="GT Walsheim" panose="02000503020000020003" pitchFamily="2" charset="0"/>
                </a:rPr>
                <a:t>Paypal</a:t>
              </a:r>
              <a:r>
                <a:rPr lang="es-ES" sz="1500" dirty="0">
                  <a:latin typeface="GT Walsheim" panose="02000503020000020003" pitchFamily="2" charset="0"/>
                </a:rPr>
                <a:t>, </a:t>
              </a:r>
              <a:r>
                <a:rPr lang="es-ES" sz="1500" dirty="0" err="1">
                  <a:latin typeface="GT Walsheim" panose="02000503020000020003" pitchFamily="2" charset="0"/>
                </a:rPr>
                <a:t>Bizum</a:t>
              </a:r>
              <a:r>
                <a:rPr lang="es-ES" sz="1500" dirty="0">
                  <a:latin typeface="GT Walsheim" panose="02000503020000020003" pitchFamily="2" charset="0"/>
                </a:rPr>
                <a:t>, </a:t>
              </a:r>
              <a:r>
                <a:rPr lang="es-ES" sz="1500" dirty="0" err="1">
                  <a:latin typeface="GT Walsheim" panose="02000503020000020003" pitchFamily="2" charset="0"/>
                </a:rPr>
                <a:t>Bicimad</a:t>
              </a:r>
              <a:r>
                <a:rPr lang="es-ES" sz="1500" dirty="0">
                  <a:latin typeface="GT Walsheim" panose="02000503020000020003" pitchFamily="2" charset="0"/>
                </a:rPr>
                <a:t>, </a:t>
              </a:r>
              <a:r>
                <a:rPr lang="es-ES" sz="1500" dirty="0" err="1">
                  <a:latin typeface="GT Walsheim" panose="02000503020000020003" pitchFamily="2" charset="0"/>
                </a:rPr>
                <a:t>Zity</a:t>
              </a:r>
              <a:r>
                <a:rPr lang="es-ES" sz="1500" dirty="0">
                  <a:latin typeface="GT Walsheim" panose="02000503020000020003" pitchFamily="2" charset="0"/>
                </a:rPr>
                <a:t>, </a:t>
              </a:r>
              <a:r>
                <a:rPr lang="es-ES" sz="1500" dirty="0" err="1">
                  <a:latin typeface="GT Walsheim" panose="02000503020000020003" pitchFamily="2" charset="0"/>
                </a:rPr>
                <a:t>ePark</a:t>
              </a:r>
              <a:r>
                <a:rPr lang="es-ES" sz="1500" dirty="0">
                  <a:latin typeface="GT Walsheim" panose="02000503020000020003" pitchFamily="2" charset="0"/>
                </a:rPr>
                <a:t>… </a:t>
              </a:r>
              <a:r>
                <a:rPr lang="es-ES" sz="1500" b="1" dirty="0">
                  <a:latin typeface="GT Walsheim" panose="02000503020000020003" pitchFamily="2" charset="0"/>
                </a:rPr>
                <a:t>Pago por uso y 100% digital</a:t>
              </a:r>
              <a:r>
                <a:rPr lang="es-ES" sz="1500" dirty="0">
                  <a:latin typeface="GT Walsheim" panose="02000503020000020003" pitchFamily="2" charset="0"/>
                </a:rPr>
                <a:t>.</a:t>
              </a:r>
            </a:p>
          </p:txBody>
        </p:sp>
      </p:grpSp>
      <p:grpSp>
        <p:nvGrpSpPr>
          <p:cNvPr id="9" name="Grupo 8">
            <a:extLst>
              <a:ext uri="{FF2B5EF4-FFF2-40B4-BE49-F238E27FC236}">
                <a16:creationId xmlns:a16="http://schemas.microsoft.com/office/drawing/2014/main" id="{D2F16A95-A864-4C3B-92D0-84BF71BA4573}"/>
              </a:ext>
            </a:extLst>
          </p:cNvPr>
          <p:cNvGrpSpPr/>
          <p:nvPr/>
        </p:nvGrpSpPr>
        <p:grpSpPr>
          <a:xfrm>
            <a:off x="3806304" y="2938487"/>
            <a:ext cx="2106682" cy="2823850"/>
            <a:chOff x="9197596" y="1437746"/>
            <a:chExt cx="1908894" cy="2823850"/>
          </a:xfrm>
        </p:grpSpPr>
        <p:sp>
          <p:nvSpPr>
            <p:cNvPr id="12" name="CuadroTexto 11">
              <a:extLst>
                <a:ext uri="{FF2B5EF4-FFF2-40B4-BE49-F238E27FC236}">
                  <a16:creationId xmlns:a16="http://schemas.microsoft.com/office/drawing/2014/main" id="{AEC66767-F6C7-44A8-B682-865217D89DBD}"/>
                </a:ext>
              </a:extLst>
            </p:cNvPr>
            <p:cNvSpPr txBox="1"/>
            <p:nvPr/>
          </p:nvSpPr>
          <p:spPr>
            <a:xfrm>
              <a:off x="9253894" y="1437746"/>
              <a:ext cx="1776414" cy="954107"/>
            </a:xfrm>
            <a:prstGeom prst="rect">
              <a:avLst/>
            </a:prstGeom>
            <a:noFill/>
          </p:spPr>
          <p:txBody>
            <a:bodyPr wrap="square" rtlCol="0">
              <a:spAutoFit/>
            </a:bodyPr>
            <a:lstStyle/>
            <a:p>
              <a:pPr algn="ctr"/>
              <a:r>
                <a:rPr lang="es-ES" sz="1400" b="1" dirty="0">
                  <a:solidFill>
                    <a:srgbClr val="695CC7"/>
                  </a:solidFill>
                  <a:latin typeface="GT Walsheim Pro Bold" panose="00000800000000000000" pitchFamily="2" charset="0"/>
                </a:rPr>
                <a:t>INCLUYE LOS DAÑOS FÍSICOS DEL USUARIO ENTRE OTRAS MUCHAS COBERTURAS</a:t>
              </a:r>
            </a:p>
          </p:txBody>
        </p:sp>
        <p:sp>
          <p:nvSpPr>
            <p:cNvPr id="13" name="CuadroTexto 12">
              <a:extLst>
                <a:ext uri="{FF2B5EF4-FFF2-40B4-BE49-F238E27FC236}">
                  <a16:creationId xmlns:a16="http://schemas.microsoft.com/office/drawing/2014/main" id="{EF3CAA09-69EB-4CF6-97E9-671F07B25F3C}"/>
                </a:ext>
              </a:extLst>
            </p:cNvPr>
            <p:cNvSpPr txBox="1"/>
            <p:nvPr/>
          </p:nvSpPr>
          <p:spPr>
            <a:xfrm>
              <a:off x="9197596" y="2784268"/>
              <a:ext cx="1908894" cy="1477328"/>
            </a:xfrm>
            <a:prstGeom prst="rect">
              <a:avLst/>
            </a:prstGeom>
            <a:noFill/>
          </p:spPr>
          <p:txBody>
            <a:bodyPr wrap="square" rtlCol="0">
              <a:spAutoFit/>
            </a:bodyPr>
            <a:lstStyle/>
            <a:p>
              <a:pPr algn="ctr"/>
              <a:r>
                <a:rPr lang="es-ES" sz="1500" b="1" dirty="0">
                  <a:latin typeface="GT Walsheim" panose="02000503020000020003" pitchFamily="2" charset="0"/>
                </a:rPr>
                <a:t>No se limita a la responsabilidad civil</a:t>
              </a:r>
              <a:r>
                <a:rPr lang="es-ES" sz="1500" dirty="0">
                  <a:latin typeface="GT Walsheim" panose="02000503020000020003" pitchFamily="2" charset="0"/>
                </a:rPr>
                <a:t>: cubre los daños a terceros y también los físicos que pueda sufrir el usuario.</a:t>
              </a:r>
            </a:p>
          </p:txBody>
        </p:sp>
      </p:grpSp>
      <p:grpSp>
        <p:nvGrpSpPr>
          <p:cNvPr id="7" name="Grupo 6">
            <a:extLst>
              <a:ext uri="{FF2B5EF4-FFF2-40B4-BE49-F238E27FC236}">
                <a16:creationId xmlns:a16="http://schemas.microsoft.com/office/drawing/2014/main" id="{C8DB972F-D738-4375-914B-393449F9BCDB}"/>
              </a:ext>
            </a:extLst>
          </p:cNvPr>
          <p:cNvGrpSpPr/>
          <p:nvPr/>
        </p:nvGrpSpPr>
        <p:grpSpPr>
          <a:xfrm>
            <a:off x="1189595" y="2938487"/>
            <a:ext cx="2140627" cy="2237858"/>
            <a:chOff x="1576300" y="2779993"/>
            <a:chExt cx="1908894" cy="2237858"/>
          </a:xfrm>
        </p:grpSpPr>
        <p:sp>
          <p:nvSpPr>
            <p:cNvPr id="24" name="CuadroTexto 23">
              <a:extLst>
                <a:ext uri="{FF2B5EF4-FFF2-40B4-BE49-F238E27FC236}">
                  <a16:creationId xmlns:a16="http://schemas.microsoft.com/office/drawing/2014/main" id="{06899995-AEAC-4DFA-A9E7-95179D9D8F05}"/>
                </a:ext>
              </a:extLst>
            </p:cNvPr>
            <p:cNvSpPr txBox="1"/>
            <p:nvPr/>
          </p:nvSpPr>
          <p:spPr>
            <a:xfrm>
              <a:off x="1576300" y="3771356"/>
              <a:ext cx="1908894" cy="1246495"/>
            </a:xfrm>
            <a:prstGeom prst="rect">
              <a:avLst/>
            </a:prstGeom>
            <a:noFill/>
          </p:spPr>
          <p:txBody>
            <a:bodyPr wrap="square" rtlCol="0">
              <a:spAutoFit/>
            </a:bodyPr>
            <a:lstStyle/>
            <a:p>
              <a:pPr algn="ctr"/>
              <a:r>
                <a:rPr lang="es-ES" sz="1500" dirty="0">
                  <a:latin typeface="GT Walsheim" panose="02000503020000020003" pitchFamily="2" charset="0"/>
                </a:rPr>
                <a:t>No es preciso cumplir con la obligatoriedad de tener placa/matrícula, o la propiedad del vehículo para tener un seguro.</a:t>
              </a:r>
            </a:p>
          </p:txBody>
        </p:sp>
        <p:sp>
          <p:nvSpPr>
            <p:cNvPr id="15" name="CuadroTexto 14">
              <a:extLst>
                <a:ext uri="{FF2B5EF4-FFF2-40B4-BE49-F238E27FC236}">
                  <a16:creationId xmlns:a16="http://schemas.microsoft.com/office/drawing/2014/main" id="{83048C7E-DAF1-4A87-88D9-53549E54CEC9}"/>
                </a:ext>
              </a:extLst>
            </p:cNvPr>
            <p:cNvSpPr txBox="1"/>
            <p:nvPr/>
          </p:nvSpPr>
          <p:spPr>
            <a:xfrm>
              <a:off x="1658578" y="2779993"/>
              <a:ext cx="1776414" cy="738664"/>
            </a:xfrm>
            <a:prstGeom prst="rect">
              <a:avLst/>
            </a:prstGeom>
            <a:noFill/>
          </p:spPr>
          <p:txBody>
            <a:bodyPr wrap="square" rtlCol="0">
              <a:spAutoFit/>
            </a:bodyPr>
            <a:lstStyle/>
            <a:p>
              <a:pPr algn="ctr"/>
              <a:r>
                <a:rPr lang="es-ES" sz="1400" b="1" dirty="0">
                  <a:solidFill>
                    <a:srgbClr val="E0457A"/>
                  </a:solidFill>
                  <a:latin typeface="GT Walsheim Pro Bold" panose="00000800000000000000" pitchFamily="2" charset="0"/>
                </a:rPr>
                <a:t>CUBRIMOS A LA PERSONA, NO AL VEHÍCULO </a:t>
              </a:r>
            </a:p>
          </p:txBody>
        </p:sp>
      </p:grpSp>
      <p:grpSp>
        <p:nvGrpSpPr>
          <p:cNvPr id="26" name="Grupo 25">
            <a:extLst>
              <a:ext uri="{FF2B5EF4-FFF2-40B4-BE49-F238E27FC236}">
                <a16:creationId xmlns:a16="http://schemas.microsoft.com/office/drawing/2014/main" id="{DAB43DAC-AE2A-4E01-931E-7E6514B89299}"/>
              </a:ext>
            </a:extLst>
          </p:cNvPr>
          <p:cNvGrpSpPr/>
          <p:nvPr/>
        </p:nvGrpSpPr>
        <p:grpSpPr>
          <a:xfrm>
            <a:off x="9074889" y="2963211"/>
            <a:ext cx="2022969" cy="1714213"/>
            <a:chOff x="7969021" y="3022746"/>
            <a:chExt cx="2654459" cy="1714213"/>
          </a:xfrm>
        </p:grpSpPr>
        <p:sp>
          <p:nvSpPr>
            <p:cNvPr id="27" name="CuadroTexto 26">
              <a:extLst>
                <a:ext uri="{FF2B5EF4-FFF2-40B4-BE49-F238E27FC236}">
                  <a16:creationId xmlns:a16="http://schemas.microsoft.com/office/drawing/2014/main" id="{8515EB36-CE41-4028-A217-19D32E612E5F}"/>
                </a:ext>
              </a:extLst>
            </p:cNvPr>
            <p:cNvSpPr txBox="1"/>
            <p:nvPr/>
          </p:nvSpPr>
          <p:spPr>
            <a:xfrm>
              <a:off x="8230242" y="3022746"/>
              <a:ext cx="2393238" cy="307777"/>
            </a:xfrm>
            <a:prstGeom prst="rect">
              <a:avLst/>
            </a:prstGeom>
            <a:noFill/>
          </p:spPr>
          <p:txBody>
            <a:bodyPr wrap="square" rtlCol="0">
              <a:spAutoFit/>
            </a:bodyPr>
            <a:lstStyle/>
            <a:p>
              <a:pPr algn="ctr"/>
              <a:r>
                <a:rPr lang="es-ES" sz="1400" b="1" dirty="0">
                  <a:solidFill>
                    <a:srgbClr val="FF6600"/>
                  </a:solidFill>
                  <a:latin typeface="GT Walsheim Pro Bold" panose="00000800000000000000" pitchFamily="2" charset="0"/>
                </a:rPr>
                <a:t>FACILIDAD</a:t>
              </a:r>
            </a:p>
          </p:txBody>
        </p:sp>
        <p:sp>
          <p:nvSpPr>
            <p:cNvPr id="28" name="CuadroTexto 27">
              <a:extLst>
                <a:ext uri="{FF2B5EF4-FFF2-40B4-BE49-F238E27FC236}">
                  <a16:creationId xmlns:a16="http://schemas.microsoft.com/office/drawing/2014/main" id="{B6D25577-A393-49EF-834F-1A4577423774}"/>
                </a:ext>
              </a:extLst>
            </p:cNvPr>
            <p:cNvSpPr txBox="1"/>
            <p:nvPr/>
          </p:nvSpPr>
          <p:spPr>
            <a:xfrm>
              <a:off x="7969021" y="3952129"/>
              <a:ext cx="2654459" cy="784830"/>
            </a:xfrm>
            <a:prstGeom prst="rect">
              <a:avLst/>
            </a:prstGeom>
            <a:noFill/>
          </p:spPr>
          <p:txBody>
            <a:bodyPr wrap="square" rtlCol="0">
              <a:spAutoFit/>
            </a:bodyPr>
            <a:lstStyle/>
            <a:p>
              <a:pPr algn="ctr"/>
              <a:r>
                <a:rPr lang="es-ES" sz="1500" dirty="0">
                  <a:latin typeface="GT Walsheim" panose="02000503020000020003" pitchFamily="2" charset="0"/>
                </a:rPr>
                <a:t>Rápido, flexible, </a:t>
              </a:r>
            </a:p>
            <a:p>
              <a:pPr algn="ctr"/>
              <a:r>
                <a:rPr lang="es-ES" sz="1500" dirty="0">
                  <a:latin typeface="GT Walsheim" panose="02000503020000020003" pitchFamily="2" charset="0"/>
                </a:rPr>
                <a:t>on-line, sin llamadas y 100% digital.</a:t>
              </a:r>
            </a:p>
          </p:txBody>
        </p:sp>
      </p:grpSp>
      <p:sp>
        <p:nvSpPr>
          <p:cNvPr id="30" name="Rectángulo 29">
            <a:extLst>
              <a:ext uri="{FF2B5EF4-FFF2-40B4-BE49-F238E27FC236}">
                <a16:creationId xmlns:a16="http://schemas.microsoft.com/office/drawing/2014/main" id="{057EF3D0-6143-42FE-BFC9-45AC029F3D94}"/>
              </a:ext>
            </a:extLst>
          </p:cNvPr>
          <p:cNvSpPr/>
          <p:nvPr/>
        </p:nvSpPr>
        <p:spPr>
          <a:xfrm>
            <a:off x="354066" y="714847"/>
            <a:ext cx="3375252" cy="1015663"/>
          </a:xfrm>
          <a:prstGeom prst="rect">
            <a:avLst/>
          </a:prstGeom>
        </p:spPr>
        <p:txBody>
          <a:bodyPr wrap="square">
            <a:spAutoFit/>
          </a:bodyPr>
          <a:lstStyle/>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Revolucionamos el sector…</a:t>
            </a:r>
          </a:p>
        </p:txBody>
      </p:sp>
      <p:sp>
        <p:nvSpPr>
          <p:cNvPr id="31" name="Rectángulo 30">
            <a:extLst>
              <a:ext uri="{FF2B5EF4-FFF2-40B4-BE49-F238E27FC236}">
                <a16:creationId xmlns:a16="http://schemas.microsoft.com/office/drawing/2014/main" id="{E61E3C98-4B4C-46D1-8A68-C596645E63CB}"/>
              </a:ext>
            </a:extLst>
          </p:cNvPr>
          <p:cNvSpPr/>
          <p:nvPr/>
        </p:nvSpPr>
        <p:spPr>
          <a:xfrm>
            <a:off x="4389030" y="871303"/>
            <a:ext cx="6564001" cy="646331"/>
          </a:xfrm>
          <a:prstGeom prst="rect">
            <a:avLst/>
          </a:prstGeom>
        </p:spPr>
        <p:txBody>
          <a:bodyPr wrap="square">
            <a:spAutoFit/>
          </a:bodyPr>
          <a:lstStyle/>
          <a:p>
            <a:pPr algn="just"/>
            <a:r>
              <a:rPr lang="es-ES" dirty="0">
                <a:solidFill>
                  <a:srgbClr val="000000"/>
                </a:solidFill>
                <a:latin typeface="GT Walsheim Pro" panose="00000500000000000000" pitchFamily="50" charset="0"/>
              </a:rPr>
              <a:t>Ofrecemos una </a:t>
            </a:r>
            <a:r>
              <a:rPr lang="es-ES" b="1" dirty="0">
                <a:solidFill>
                  <a:srgbClr val="000000"/>
                </a:solidFill>
                <a:latin typeface="GT Walsheim Pro" panose="00000500000000000000" pitchFamily="50" charset="0"/>
              </a:rPr>
              <a:t>solución innovadora, pionera y que se adapta al cliente y sus nuevos hábitos</a:t>
            </a:r>
            <a:r>
              <a:rPr lang="es-ES" dirty="0">
                <a:solidFill>
                  <a:srgbClr val="000000"/>
                </a:solidFill>
                <a:latin typeface="GT Walsheim Pro" panose="00000500000000000000" pitchFamily="50" charset="0"/>
              </a:rPr>
              <a:t>.</a:t>
            </a:r>
          </a:p>
        </p:txBody>
      </p:sp>
      <p:sp>
        <p:nvSpPr>
          <p:cNvPr id="2" name="Rectángulo 1">
            <a:extLst>
              <a:ext uri="{FF2B5EF4-FFF2-40B4-BE49-F238E27FC236}">
                <a16:creationId xmlns:a16="http://schemas.microsoft.com/office/drawing/2014/main" id="{A6F2B3C7-5829-41BC-A335-D49C364DF016}"/>
              </a:ext>
            </a:extLst>
          </p:cNvPr>
          <p:cNvSpPr/>
          <p:nvPr/>
        </p:nvSpPr>
        <p:spPr>
          <a:xfrm>
            <a:off x="1042419" y="2410426"/>
            <a:ext cx="2433545" cy="3564666"/>
          </a:xfrm>
          <a:prstGeom prst="rect">
            <a:avLst/>
          </a:prstGeom>
          <a:noFill/>
          <a:ln>
            <a:solidFill>
              <a:srgbClr val="E0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Elipse 31">
            <a:extLst>
              <a:ext uri="{FF2B5EF4-FFF2-40B4-BE49-F238E27FC236}">
                <a16:creationId xmlns:a16="http://schemas.microsoft.com/office/drawing/2014/main" id="{FB2A1B75-6DCF-41A4-B28F-2FB38CB2E5DA}"/>
              </a:ext>
            </a:extLst>
          </p:cNvPr>
          <p:cNvSpPr/>
          <p:nvPr/>
        </p:nvSpPr>
        <p:spPr>
          <a:xfrm>
            <a:off x="1795979" y="1834386"/>
            <a:ext cx="1019041" cy="974452"/>
          </a:xfrm>
          <a:prstGeom prst="ellipse">
            <a:avLst/>
          </a:prstGeom>
          <a:solidFill>
            <a:srgbClr val="E0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500" b="1" dirty="0">
              <a:solidFill>
                <a:schemeClr val="bg1"/>
              </a:solidFill>
              <a:latin typeface="GT Walsheim Pro Bold" panose="00000800000000000000" pitchFamily="50" charset="0"/>
            </a:endParaRPr>
          </a:p>
        </p:txBody>
      </p:sp>
      <p:sp>
        <p:nvSpPr>
          <p:cNvPr id="43" name="Rectángulo 42">
            <a:extLst>
              <a:ext uri="{FF2B5EF4-FFF2-40B4-BE49-F238E27FC236}">
                <a16:creationId xmlns:a16="http://schemas.microsoft.com/office/drawing/2014/main" id="{7CAA84CD-858A-4D5C-BFF9-21379160633A}"/>
              </a:ext>
            </a:extLst>
          </p:cNvPr>
          <p:cNvSpPr/>
          <p:nvPr/>
        </p:nvSpPr>
        <p:spPr>
          <a:xfrm>
            <a:off x="3635470" y="2410426"/>
            <a:ext cx="2433545" cy="3564666"/>
          </a:xfrm>
          <a:prstGeom prst="rect">
            <a:avLst/>
          </a:prstGeom>
          <a:noFill/>
          <a:ln>
            <a:solidFill>
              <a:srgbClr val="695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a:extLst>
              <a:ext uri="{FF2B5EF4-FFF2-40B4-BE49-F238E27FC236}">
                <a16:creationId xmlns:a16="http://schemas.microsoft.com/office/drawing/2014/main" id="{9A3A2AC5-294B-4D8D-90F9-488C29564440}"/>
              </a:ext>
            </a:extLst>
          </p:cNvPr>
          <p:cNvSpPr/>
          <p:nvPr/>
        </p:nvSpPr>
        <p:spPr>
          <a:xfrm>
            <a:off x="4389030" y="1834386"/>
            <a:ext cx="1019041" cy="974452"/>
          </a:xfrm>
          <a:prstGeom prst="ellipse">
            <a:avLst/>
          </a:prstGeom>
          <a:solidFill>
            <a:srgbClr val="695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500" b="1" dirty="0">
              <a:solidFill>
                <a:schemeClr val="bg1"/>
              </a:solidFill>
              <a:latin typeface="GT Walsheim Pro Bold" panose="00000800000000000000" pitchFamily="50" charset="0"/>
            </a:endParaRPr>
          </a:p>
        </p:txBody>
      </p:sp>
      <p:sp>
        <p:nvSpPr>
          <p:cNvPr id="45" name="Rectángulo 44">
            <a:extLst>
              <a:ext uri="{FF2B5EF4-FFF2-40B4-BE49-F238E27FC236}">
                <a16:creationId xmlns:a16="http://schemas.microsoft.com/office/drawing/2014/main" id="{9920B4F0-6606-49FE-B571-5CA05B7FF110}"/>
              </a:ext>
            </a:extLst>
          </p:cNvPr>
          <p:cNvSpPr/>
          <p:nvPr/>
        </p:nvSpPr>
        <p:spPr>
          <a:xfrm>
            <a:off x="6243325" y="2420629"/>
            <a:ext cx="2433545" cy="3564666"/>
          </a:xfrm>
          <a:prstGeom prst="rect">
            <a:avLst/>
          </a:prstGeom>
          <a:noFill/>
          <a:ln>
            <a:solidFill>
              <a:srgbClr val="F5B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Elipse 45">
            <a:extLst>
              <a:ext uri="{FF2B5EF4-FFF2-40B4-BE49-F238E27FC236}">
                <a16:creationId xmlns:a16="http://schemas.microsoft.com/office/drawing/2014/main" id="{C5156039-2C94-4822-AD66-92355D0899C7}"/>
              </a:ext>
            </a:extLst>
          </p:cNvPr>
          <p:cNvSpPr/>
          <p:nvPr/>
        </p:nvSpPr>
        <p:spPr>
          <a:xfrm>
            <a:off x="6996885" y="1844589"/>
            <a:ext cx="1019041" cy="974452"/>
          </a:xfrm>
          <a:prstGeom prst="ellipse">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500" b="1" dirty="0">
              <a:solidFill>
                <a:schemeClr val="bg1"/>
              </a:solidFill>
              <a:latin typeface="GT Walsheim Pro Bold" panose="00000800000000000000" pitchFamily="50" charset="0"/>
            </a:endParaRPr>
          </a:p>
        </p:txBody>
      </p:sp>
      <p:sp>
        <p:nvSpPr>
          <p:cNvPr id="47" name="Rectángulo 46">
            <a:extLst>
              <a:ext uri="{FF2B5EF4-FFF2-40B4-BE49-F238E27FC236}">
                <a16:creationId xmlns:a16="http://schemas.microsoft.com/office/drawing/2014/main" id="{7B10904C-829A-4699-8477-759259F36B89}"/>
              </a:ext>
            </a:extLst>
          </p:cNvPr>
          <p:cNvSpPr/>
          <p:nvPr/>
        </p:nvSpPr>
        <p:spPr>
          <a:xfrm>
            <a:off x="8869602" y="2420629"/>
            <a:ext cx="2433545" cy="3564666"/>
          </a:xfrm>
          <a:prstGeom prst="rect">
            <a:avLst/>
          </a:prstGeom>
          <a:noFill/>
          <a:ln>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Elipse 47">
            <a:extLst>
              <a:ext uri="{FF2B5EF4-FFF2-40B4-BE49-F238E27FC236}">
                <a16:creationId xmlns:a16="http://schemas.microsoft.com/office/drawing/2014/main" id="{27C8D5EB-B724-4920-9100-D3F384DD4C12}"/>
              </a:ext>
            </a:extLst>
          </p:cNvPr>
          <p:cNvSpPr/>
          <p:nvPr/>
        </p:nvSpPr>
        <p:spPr>
          <a:xfrm>
            <a:off x="9623162" y="1844589"/>
            <a:ext cx="1019041" cy="974452"/>
          </a:xfrm>
          <a:prstGeom prst="ellipse">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500" b="1" dirty="0">
              <a:solidFill>
                <a:schemeClr val="bg1"/>
              </a:solidFill>
              <a:latin typeface="GT Walsheim Pro Bold" panose="00000800000000000000" pitchFamily="50" charset="0"/>
            </a:endParaRPr>
          </a:p>
        </p:txBody>
      </p:sp>
      <p:pic>
        <p:nvPicPr>
          <p:cNvPr id="8" name="Gráfico 7">
            <a:extLst>
              <a:ext uri="{FF2B5EF4-FFF2-40B4-BE49-F238E27FC236}">
                <a16:creationId xmlns:a16="http://schemas.microsoft.com/office/drawing/2014/main" id="{54981236-1069-4F70-9CA8-E3F3CBFE60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5974" y="2003690"/>
            <a:ext cx="487938" cy="616927"/>
          </a:xfrm>
          <a:prstGeom prst="rect">
            <a:avLst/>
          </a:prstGeom>
        </p:spPr>
      </p:pic>
      <p:pic>
        <p:nvPicPr>
          <p:cNvPr id="14" name="Gráfico 13">
            <a:extLst>
              <a:ext uri="{FF2B5EF4-FFF2-40B4-BE49-F238E27FC236}">
                <a16:creationId xmlns:a16="http://schemas.microsoft.com/office/drawing/2014/main" id="{06968DB0-2A17-40C9-B016-1AAD8C8783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8551" y="2049269"/>
            <a:ext cx="757518" cy="571348"/>
          </a:xfrm>
          <a:prstGeom prst="rect">
            <a:avLst/>
          </a:prstGeom>
        </p:spPr>
      </p:pic>
      <p:pic>
        <p:nvPicPr>
          <p:cNvPr id="19" name="Gráfico 18">
            <a:extLst>
              <a:ext uri="{FF2B5EF4-FFF2-40B4-BE49-F238E27FC236}">
                <a16:creationId xmlns:a16="http://schemas.microsoft.com/office/drawing/2014/main" id="{884D3F35-C6EF-48D0-9EFF-EFBE52E455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84556" y="2003690"/>
            <a:ext cx="456223" cy="672329"/>
          </a:xfrm>
          <a:prstGeom prst="rect">
            <a:avLst/>
          </a:prstGeom>
        </p:spPr>
      </p:pic>
      <p:pic>
        <p:nvPicPr>
          <p:cNvPr id="21" name="Gráfico 20">
            <a:extLst>
              <a:ext uri="{FF2B5EF4-FFF2-40B4-BE49-F238E27FC236}">
                <a16:creationId xmlns:a16="http://schemas.microsoft.com/office/drawing/2014/main" id="{687232DD-8A3F-443C-BDF7-D7F0864033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1826" y="1990803"/>
            <a:ext cx="546740" cy="711511"/>
          </a:xfrm>
          <a:prstGeom prst="rect">
            <a:avLst/>
          </a:prstGeom>
        </p:spPr>
      </p:pic>
      <p:pic>
        <p:nvPicPr>
          <p:cNvPr id="33" name="Gráfico 32">
            <a:extLst>
              <a:ext uri="{FF2B5EF4-FFF2-40B4-BE49-F238E27FC236}">
                <a16:creationId xmlns:a16="http://schemas.microsoft.com/office/drawing/2014/main" id="{4435A207-BF56-47F7-B1DF-2E9F518A8A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071" y="303194"/>
            <a:ext cx="1679898" cy="307777"/>
          </a:xfrm>
          <a:prstGeom prst="rect">
            <a:avLst/>
          </a:prstGeom>
        </p:spPr>
      </p:pic>
      <p:sp>
        <p:nvSpPr>
          <p:cNvPr id="34" name="8 CuadroTexto">
            <a:extLst>
              <a:ext uri="{FF2B5EF4-FFF2-40B4-BE49-F238E27FC236}">
                <a16:creationId xmlns:a16="http://schemas.microsoft.com/office/drawing/2014/main" id="{670E8AED-68CB-48EC-AF52-4E1068B31BE7}"/>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392990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43" grpId="0" animBg="1"/>
      <p:bldP spid="44" grpId="0" animBg="1"/>
      <p:bldP spid="45" grpId="0" animBg="1"/>
      <p:bldP spid="46" grpId="0" animBg="1"/>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53BF3EF5-B00D-43EB-BE60-C67EEABC2489}"/>
              </a:ext>
            </a:extLst>
          </p:cNvPr>
          <p:cNvSpPr txBox="1"/>
          <p:nvPr/>
        </p:nvSpPr>
        <p:spPr>
          <a:xfrm>
            <a:off x="354066" y="2796828"/>
            <a:ext cx="3102016" cy="707886"/>
          </a:xfrm>
          <a:prstGeom prst="rect">
            <a:avLst/>
          </a:prstGeom>
          <a:noFill/>
        </p:spPr>
        <p:txBody>
          <a:bodyPr wrap="square" rtlCol="0">
            <a:spAutoFit/>
          </a:bodyPr>
          <a:lstStyle>
            <a:defPPr>
              <a:defRPr lang="es-ES"/>
            </a:defPPr>
            <a:lvl1pPr algn="just">
              <a:defRPr sz="2000" b="1">
                <a:solidFill>
                  <a:srgbClr val="7030A0"/>
                </a:solidFill>
                <a:latin typeface="GT Walsheim" panose="02000503020000020003" pitchFamily="2" charset="0"/>
              </a:defRPr>
            </a:lvl1pPr>
          </a:lstStyle>
          <a:p>
            <a:pPr algn="l"/>
            <a:r>
              <a:rPr lang="es-ES" dirty="0">
                <a:solidFill>
                  <a:srgbClr val="000000"/>
                </a:solidFill>
                <a:latin typeface="GT Walsheim Pro" panose="00000500000000000000" pitchFamily="50" charset="0"/>
              </a:rPr>
              <a:t>Pensado para la persona, no el vehículo.</a:t>
            </a:r>
          </a:p>
        </p:txBody>
      </p:sp>
      <p:sp>
        <p:nvSpPr>
          <p:cNvPr id="36" name="Rectángulo 35">
            <a:extLst>
              <a:ext uri="{FF2B5EF4-FFF2-40B4-BE49-F238E27FC236}">
                <a16:creationId xmlns:a16="http://schemas.microsoft.com/office/drawing/2014/main" id="{1F040FF8-35DA-415E-99D1-68F6888A2053}"/>
              </a:ext>
            </a:extLst>
          </p:cNvPr>
          <p:cNvSpPr/>
          <p:nvPr/>
        </p:nvSpPr>
        <p:spPr>
          <a:xfrm>
            <a:off x="354066" y="704701"/>
            <a:ext cx="3375252" cy="1938992"/>
          </a:xfrm>
          <a:prstGeom prst="rect">
            <a:avLst/>
          </a:prstGeom>
        </p:spPr>
        <p:txBody>
          <a:bodyPr wrap="square">
            <a:spAutoFit/>
          </a:bodyPr>
          <a:lstStyle/>
          <a:p>
            <a:r>
              <a:rPr lang="es-ES" sz="3000" b="1" dirty="0" err="1">
                <a:solidFill>
                  <a:srgbClr val="F5BF00"/>
                </a:solidFill>
                <a:latin typeface="GT Walsheim Pro Bold" panose="00000800000000000000" pitchFamily="2" charset="0"/>
                <a:ea typeface="Verdana" panose="020B0604030504040204" pitchFamily="34" charset="0"/>
                <a:cs typeface="Verdana" panose="020B0604030504040204" pitchFamily="34" charset="0"/>
              </a:rPr>
              <a:t>Safe&amp;Go</a:t>
            </a:r>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 de Vivaz: un seguro digital y sostenible…</a:t>
            </a:r>
          </a:p>
        </p:txBody>
      </p:sp>
      <p:pic>
        <p:nvPicPr>
          <p:cNvPr id="26" name="Gráfico 25">
            <a:extLst>
              <a:ext uri="{FF2B5EF4-FFF2-40B4-BE49-F238E27FC236}">
                <a16:creationId xmlns:a16="http://schemas.microsoft.com/office/drawing/2014/main" id="{0C63BB7C-6671-4104-979E-9CB3727DC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071" y="303194"/>
            <a:ext cx="1679898" cy="307777"/>
          </a:xfrm>
          <a:prstGeom prst="rect">
            <a:avLst/>
          </a:prstGeom>
        </p:spPr>
      </p:pic>
      <p:sp>
        <p:nvSpPr>
          <p:cNvPr id="27" name="Rectángulo 26">
            <a:extLst>
              <a:ext uri="{FF2B5EF4-FFF2-40B4-BE49-F238E27FC236}">
                <a16:creationId xmlns:a16="http://schemas.microsoft.com/office/drawing/2014/main" id="{D0A7091E-6A18-474F-BA3C-F48534CD8278}"/>
              </a:ext>
            </a:extLst>
          </p:cNvPr>
          <p:cNvSpPr/>
          <p:nvPr/>
        </p:nvSpPr>
        <p:spPr>
          <a:xfrm>
            <a:off x="4628732" y="1115037"/>
            <a:ext cx="7252447" cy="938370"/>
          </a:xfrm>
          <a:prstGeom prst="rect">
            <a:avLst/>
          </a:prstGeom>
          <a:solidFill>
            <a:srgbClr val="00B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Rectángulo 27">
            <a:extLst>
              <a:ext uri="{FF2B5EF4-FFF2-40B4-BE49-F238E27FC236}">
                <a16:creationId xmlns:a16="http://schemas.microsoft.com/office/drawing/2014/main" id="{4F80BE5D-9BAD-4E7B-B83E-D3E199712E63}"/>
              </a:ext>
            </a:extLst>
          </p:cNvPr>
          <p:cNvSpPr/>
          <p:nvPr/>
        </p:nvSpPr>
        <p:spPr>
          <a:xfrm>
            <a:off x="4628732" y="2120105"/>
            <a:ext cx="7252447" cy="93837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Rectángulo 28">
            <a:extLst>
              <a:ext uri="{FF2B5EF4-FFF2-40B4-BE49-F238E27FC236}">
                <a16:creationId xmlns:a16="http://schemas.microsoft.com/office/drawing/2014/main" id="{F6DA6ABD-AA1C-47CE-874D-AA6D18089AE3}"/>
              </a:ext>
            </a:extLst>
          </p:cNvPr>
          <p:cNvSpPr/>
          <p:nvPr/>
        </p:nvSpPr>
        <p:spPr>
          <a:xfrm>
            <a:off x="4628732" y="3132328"/>
            <a:ext cx="7252447" cy="938370"/>
          </a:xfrm>
          <a:prstGeom prst="rect">
            <a:avLst/>
          </a:prstGeom>
          <a:solidFill>
            <a:srgbClr val="00B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Rectángulo 29">
            <a:extLst>
              <a:ext uri="{FF2B5EF4-FFF2-40B4-BE49-F238E27FC236}">
                <a16:creationId xmlns:a16="http://schemas.microsoft.com/office/drawing/2014/main" id="{ACD6EA3D-4766-48A2-A5B0-56C314178C12}"/>
              </a:ext>
            </a:extLst>
          </p:cNvPr>
          <p:cNvSpPr/>
          <p:nvPr/>
        </p:nvSpPr>
        <p:spPr>
          <a:xfrm>
            <a:off x="4628732" y="4130087"/>
            <a:ext cx="7252447" cy="93837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Rectángulo 30">
            <a:extLst>
              <a:ext uri="{FF2B5EF4-FFF2-40B4-BE49-F238E27FC236}">
                <a16:creationId xmlns:a16="http://schemas.microsoft.com/office/drawing/2014/main" id="{A7B673C4-43AA-4FBA-89EB-469091AA2C7C}"/>
              </a:ext>
            </a:extLst>
          </p:cNvPr>
          <p:cNvSpPr/>
          <p:nvPr/>
        </p:nvSpPr>
        <p:spPr>
          <a:xfrm>
            <a:off x="4628732" y="5148331"/>
            <a:ext cx="7252447" cy="938370"/>
          </a:xfrm>
          <a:prstGeom prst="rect">
            <a:avLst/>
          </a:prstGeom>
          <a:solidFill>
            <a:srgbClr val="00B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2" name="CuadroTexto 31">
            <a:extLst>
              <a:ext uri="{FF2B5EF4-FFF2-40B4-BE49-F238E27FC236}">
                <a16:creationId xmlns:a16="http://schemas.microsoft.com/office/drawing/2014/main" id="{2711BB92-6099-418C-8539-3085DDB98EAB}"/>
              </a:ext>
            </a:extLst>
          </p:cNvPr>
          <p:cNvSpPr txBox="1"/>
          <p:nvPr/>
        </p:nvSpPr>
        <p:spPr>
          <a:xfrm>
            <a:off x="6336837" y="1229031"/>
            <a:ext cx="1776414" cy="738664"/>
          </a:xfrm>
          <a:prstGeom prst="rect">
            <a:avLst/>
          </a:prstGeom>
          <a:noFill/>
        </p:spPr>
        <p:txBody>
          <a:bodyPr wrap="square" rtlCol="0">
            <a:spAutoFit/>
          </a:bodyPr>
          <a:lstStyle/>
          <a:p>
            <a:pPr algn="ctr"/>
            <a:r>
              <a:rPr lang="es-ES" sz="1400" b="1" dirty="0">
                <a:solidFill>
                  <a:schemeClr val="bg1"/>
                </a:solidFill>
                <a:latin typeface="GT Walsheim Pro" panose="00000500000000000000" pitchFamily="2" charset="0"/>
              </a:rPr>
              <a:t>CENTRADO EN EL USUARIO, NO EN EL VEHÍCULO</a:t>
            </a:r>
          </a:p>
        </p:txBody>
      </p:sp>
      <p:sp>
        <p:nvSpPr>
          <p:cNvPr id="34" name="CuadroTexto 33">
            <a:extLst>
              <a:ext uri="{FF2B5EF4-FFF2-40B4-BE49-F238E27FC236}">
                <a16:creationId xmlns:a16="http://schemas.microsoft.com/office/drawing/2014/main" id="{C69ED1F7-5603-4B8F-A523-9B6B10B3AE11}"/>
              </a:ext>
            </a:extLst>
          </p:cNvPr>
          <p:cNvSpPr txBox="1"/>
          <p:nvPr/>
        </p:nvSpPr>
        <p:spPr>
          <a:xfrm>
            <a:off x="8299666" y="1281474"/>
            <a:ext cx="3203355" cy="646331"/>
          </a:xfrm>
          <a:prstGeom prst="rect">
            <a:avLst/>
          </a:prstGeom>
          <a:noFill/>
        </p:spPr>
        <p:txBody>
          <a:bodyPr wrap="square" rtlCol="0">
            <a:spAutoFit/>
          </a:bodyPr>
          <a:lstStyle/>
          <a:p>
            <a:pPr algn="ctr"/>
            <a:r>
              <a:rPr lang="es-ES" sz="1200" dirty="0">
                <a:solidFill>
                  <a:schemeClr val="bg1"/>
                </a:solidFill>
                <a:latin typeface="GT Walsheim" panose="02000503020000020003" pitchFamily="2" charset="0"/>
              </a:rPr>
              <a:t>Cubre la responsabilidad civil y los riesgos</a:t>
            </a:r>
          </a:p>
          <a:p>
            <a:pPr algn="ctr"/>
            <a:r>
              <a:rPr lang="es-ES" sz="1200" dirty="0">
                <a:solidFill>
                  <a:schemeClr val="bg1"/>
                </a:solidFill>
                <a:latin typeface="GT Walsheim" panose="02000503020000020003" pitchFamily="2" charset="0"/>
              </a:rPr>
              <a:t>físicos y personales de los conductores de VMP.</a:t>
            </a:r>
          </a:p>
        </p:txBody>
      </p:sp>
      <p:sp>
        <p:nvSpPr>
          <p:cNvPr id="35" name="CuadroTexto 34">
            <a:extLst>
              <a:ext uri="{FF2B5EF4-FFF2-40B4-BE49-F238E27FC236}">
                <a16:creationId xmlns:a16="http://schemas.microsoft.com/office/drawing/2014/main" id="{5A4D4E7E-638E-4824-82FE-1FB5CF4A7288}"/>
              </a:ext>
            </a:extLst>
          </p:cNvPr>
          <p:cNvSpPr txBox="1"/>
          <p:nvPr/>
        </p:nvSpPr>
        <p:spPr>
          <a:xfrm>
            <a:off x="6336837" y="2352898"/>
            <a:ext cx="1776414" cy="523220"/>
          </a:xfrm>
          <a:prstGeom prst="rect">
            <a:avLst/>
          </a:prstGeom>
          <a:noFill/>
        </p:spPr>
        <p:txBody>
          <a:bodyPr wrap="square" rtlCol="0">
            <a:spAutoFit/>
          </a:bodyPr>
          <a:lstStyle/>
          <a:p>
            <a:pPr algn="ctr"/>
            <a:r>
              <a:rPr lang="es-ES" sz="1400" b="1" dirty="0">
                <a:solidFill>
                  <a:schemeClr val="bg1"/>
                </a:solidFill>
                <a:latin typeface="GT Walsheim Pro" panose="00000500000000000000" pitchFamily="2" charset="0"/>
              </a:rPr>
              <a:t>PAGO POR MOMENTOS</a:t>
            </a:r>
          </a:p>
        </p:txBody>
      </p:sp>
      <p:sp>
        <p:nvSpPr>
          <p:cNvPr id="37" name="CuadroTexto 36">
            <a:extLst>
              <a:ext uri="{FF2B5EF4-FFF2-40B4-BE49-F238E27FC236}">
                <a16:creationId xmlns:a16="http://schemas.microsoft.com/office/drawing/2014/main" id="{A11CE056-E2E6-4BF2-BFC6-AFE064F1C208}"/>
              </a:ext>
            </a:extLst>
          </p:cNvPr>
          <p:cNvSpPr txBox="1"/>
          <p:nvPr/>
        </p:nvSpPr>
        <p:spPr>
          <a:xfrm>
            <a:off x="6456202" y="3490480"/>
            <a:ext cx="1776414" cy="307777"/>
          </a:xfrm>
          <a:prstGeom prst="rect">
            <a:avLst/>
          </a:prstGeom>
          <a:noFill/>
        </p:spPr>
        <p:txBody>
          <a:bodyPr wrap="square" rtlCol="0">
            <a:spAutoFit/>
          </a:bodyPr>
          <a:lstStyle/>
          <a:p>
            <a:pPr algn="ctr"/>
            <a:r>
              <a:rPr lang="es-ES" sz="1400" b="1" dirty="0">
                <a:solidFill>
                  <a:schemeClr val="bg1"/>
                </a:solidFill>
                <a:latin typeface="GT Walsheim Pro" panose="00000500000000000000" pitchFamily="2" charset="0"/>
              </a:rPr>
              <a:t>ASEQUIBLE</a:t>
            </a:r>
          </a:p>
        </p:txBody>
      </p:sp>
      <p:sp>
        <p:nvSpPr>
          <p:cNvPr id="55" name="CuadroTexto 54">
            <a:extLst>
              <a:ext uri="{FF2B5EF4-FFF2-40B4-BE49-F238E27FC236}">
                <a16:creationId xmlns:a16="http://schemas.microsoft.com/office/drawing/2014/main" id="{274C0150-6BB4-450E-B28B-A1AE5010E6FE}"/>
              </a:ext>
            </a:extLst>
          </p:cNvPr>
          <p:cNvSpPr txBox="1"/>
          <p:nvPr/>
        </p:nvSpPr>
        <p:spPr>
          <a:xfrm>
            <a:off x="6456202" y="4516715"/>
            <a:ext cx="1776414" cy="307777"/>
          </a:xfrm>
          <a:prstGeom prst="rect">
            <a:avLst/>
          </a:prstGeom>
          <a:noFill/>
        </p:spPr>
        <p:txBody>
          <a:bodyPr wrap="square" rtlCol="0">
            <a:spAutoFit/>
          </a:bodyPr>
          <a:lstStyle/>
          <a:p>
            <a:pPr algn="ctr"/>
            <a:r>
              <a:rPr lang="es-ES" sz="1400" b="1" dirty="0">
                <a:solidFill>
                  <a:schemeClr val="bg1"/>
                </a:solidFill>
                <a:latin typeface="GT Walsheim Pro" panose="00000500000000000000" pitchFamily="2" charset="0"/>
              </a:rPr>
              <a:t>100% DIGITAL</a:t>
            </a:r>
          </a:p>
        </p:txBody>
      </p:sp>
      <p:sp>
        <p:nvSpPr>
          <p:cNvPr id="57" name="CuadroTexto 56">
            <a:extLst>
              <a:ext uri="{FF2B5EF4-FFF2-40B4-BE49-F238E27FC236}">
                <a16:creationId xmlns:a16="http://schemas.microsoft.com/office/drawing/2014/main" id="{1691ED2A-07C0-4D8C-87FB-1C72E858DFA6}"/>
              </a:ext>
            </a:extLst>
          </p:cNvPr>
          <p:cNvSpPr txBox="1"/>
          <p:nvPr/>
        </p:nvSpPr>
        <p:spPr>
          <a:xfrm>
            <a:off x="6456202" y="5499545"/>
            <a:ext cx="1776414" cy="307777"/>
          </a:xfrm>
          <a:prstGeom prst="rect">
            <a:avLst/>
          </a:prstGeom>
          <a:noFill/>
        </p:spPr>
        <p:txBody>
          <a:bodyPr wrap="square" rtlCol="0">
            <a:spAutoFit/>
          </a:bodyPr>
          <a:lstStyle/>
          <a:p>
            <a:pPr algn="ctr"/>
            <a:r>
              <a:rPr lang="es-ES" sz="1400" b="1" dirty="0">
                <a:solidFill>
                  <a:schemeClr val="bg1"/>
                </a:solidFill>
                <a:latin typeface="GT Walsheim Pro" panose="00000500000000000000" pitchFamily="2" charset="0"/>
              </a:rPr>
              <a:t>INTELIGENTE</a:t>
            </a:r>
          </a:p>
        </p:txBody>
      </p:sp>
      <p:sp>
        <p:nvSpPr>
          <p:cNvPr id="58" name="CuadroTexto 57">
            <a:extLst>
              <a:ext uri="{FF2B5EF4-FFF2-40B4-BE49-F238E27FC236}">
                <a16:creationId xmlns:a16="http://schemas.microsoft.com/office/drawing/2014/main" id="{2BC04754-DDC8-4870-9191-BCA29D6768C9}"/>
              </a:ext>
            </a:extLst>
          </p:cNvPr>
          <p:cNvSpPr txBox="1"/>
          <p:nvPr/>
        </p:nvSpPr>
        <p:spPr>
          <a:xfrm>
            <a:off x="8113251" y="2170543"/>
            <a:ext cx="3659595" cy="830997"/>
          </a:xfrm>
          <a:prstGeom prst="rect">
            <a:avLst/>
          </a:prstGeom>
          <a:noFill/>
        </p:spPr>
        <p:txBody>
          <a:bodyPr wrap="square" rtlCol="0">
            <a:spAutoFit/>
          </a:bodyPr>
          <a:lstStyle/>
          <a:p>
            <a:pPr algn="ctr"/>
            <a:r>
              <a:rPr lang="es-ES" sz="1200" dirty="0">
                <a:solidFill>
                  <a:schemeClr val="bg1"/>
                </a:solidFill>
                <a:latin typeface="GT Walsheim" panose="02000503020000020003" pitchFamily="2" charset="0"/>
              </a:rPr>
              <a:t>El usuario podrá activar y desactivar su seguro de movilidad en el momento que él quiera, para cubrir el trayecto en el que utiliza el vehículo y pagando por uso.</a:t>
            </a:r>
          </a:p>
        </p:txBody>
      </p:sp>
      <p:sp>
        <p:nvSpPr>
          <p:cNvPr id="59" name="CuadroTexto 58">
            <a:extLst>
              <a:ext uri="{FF2B5EF4-FFF2-40B4-BE49-F238E27FC236}">
                <a16:creationId xmlns:a16="http://schemas.microsoft.com/office/drawing/2014/main" id="{6A445F3B-4CE1-47A3-A67E-F167A2674B5C}"/>
              </a:ext>
            </a:extLst>
          </p:cNvPr>
          <p:cNvSpPr txBox="1"/>
          <p:nvPr/>
        </p:nvSpPr>
        <p:spPr>
          <a:xfrm>
            <a:off x="8301546" y="3463013"/>
            <a:ext cx="3283003" cy="276999"/>
          </a:xfrm>
          <a:prstGeom prst="rect">
            <a:avLst/>
          </a:prstGeom>
          <a:noFill/>
        </p:spPr>
        <p:txBody>
          <a:bodyPr wrap="square" rtlCol="0">
            <a:spAutoFit/>
          </a:bodyPr>
          <a:lstStyle/>
          <a:p>
            <a:pPr algn="ctr"/>
            <a:r>
              <a:rPr lang="es-ES" sz="1200" dirty="0">
                <a:solidFill>
                  <a:schemeClr val="bg1"/>
                </a:solidFill>
                <a:latin typeface="GT Walsheim" panose="02000503020000020003" pitchFamily="2" charset="0"/>
              </a:rPr>
              <a:t>Por 0,02€/minuto.</a:t>
            </a:r>
          </a:p>
        </p:txBody>
      </p:sp>
      <p:sp>
        <p:nvSpPr>
          <p:cNvPr id="60" name="CuadroTexto 59">
            <a:extLst>
              <a:ext uri="{FF2B5EF4-FFF2-40B4-BE49-F238E27FC236}">
                <a16:creationId xmlns:a16="http://schemas.microsoft.com/office/drawing/2014/main" id="{6BC15984-33E0-409C-8D42-F8565D93B41E}"/>
              </a:ext>
            </a:extLst>
          </p:cNvPr>
          <p:cNvSpPr txBox="1"/>
          <p:nvPr/>
        </p:nvSpPr>
        <p:spPr>
          <a:xfrm>
            <a:off x="8353099" y="4277737"/>
            <a:ext cx="3419747" cy="646331"/>
          </a:xfrm>
          <a:prstGeom prst="rect">
            <a:avLst/>
          </a:prstGeom>
          <a:noFill/>
        </p:spPr>
        <p:txBody>
          <a:bodyPr wrap="square" rtlCol="0">
            <a:spAutoFit/>
          </a:bodyPr>
          <a:lstStyle/>
          <a:p>
            <a:pPr algn="ctr"/>
            <a:r>
              <a:rPr lang="es-ES" sz="1200" dirty="0">
                <a:solidFill>
                  <a:schemeClr val="bg1"/>
                </a:solidFill>
                <a:latin typeface="GT Walsheim" panose="02000503020000020003" pitchFamily="2" charset="0"/>
              </a:rPr>
              <a:t>Todo se hace a través de una App: registro, activación y desactivación, declaración del</a:t>
            </a:r>
          </a:p>
          <a:p>
            <a:pPr algn="ctr"/>
            <a:r>
              <a:rPr lang="es-ES" sz="1200" dirty="0">
                <a:solidFill>
                  <a:schemeClr val="bg1"/>
                </a:solidFill>
                <a:latin typeface="GT Walsheim" panose="02000503020000020003" pitchFamily="2" charset="0"/>
              </a:rPr>
              <a:t>siniestro, pago, contrato, etc.</a:t>
            </a:r>
          </a:p>
        </p:txBody>
      </p:sp>
      <p:sp>
        <p:nvSpPr>
          <p:cNvPr id="61" name="CuadroTexto 60">
            <a:extLst>
              <a:ext uri="{FF2B5EF4-FFF2-40B4-BE49-F238E27FC236}">
                <a16:creationId xmlns:a16="http://schemas.microsoft.com/office/drawing/2014/main" id="{EF028DDE-EE93-429C-8515-EF08A00DB57F}"/>
              </a:ext>
            </a:extLst>
          </p:cNvPr>
          <p:cNvSpPr txBox="1"/>
          <p:nvPr/>
        </p:nvSpPr>
        <p:spPr>
          <a:xfrm>
            <a:off x="8461295" y="5192326"/>
            <a:ext cx="3394420" cy="830997"/>
          </a:xfrm>
          <a:prstGeom prst="rect">
            <a:avLst/>
          </a:prstGeom>
          <a:noFill/>
        </p:spPr>
        <p:txBody>
          <a:bodyPr wrap="square" rtlCol="0">
            <a:spAutoFit/>
          </a:bodyPr>
          <a:lstStyle/>
          <a:p>
            <a:pPr algn="ctr"/>
            <a:r>
              <a:rPr lang="es-ES" sz="1200" dirty="0">
                <a:solidFill>
                  <a:schemeClr val="bg1"/>
                </a:solidFill>
                <a:latin typeface="GT Walsheim" panose="02000503020000020003" pitchFamily="2" charset="0"/>
              </a:rPr>
              <a:t>Geolocaliza y reporta el accidente desde la App. Gracias a ello es posible</a:t>
            </a:r>
          </a:p>
          <a:p>
            <a:pPr algn="ctr"/>
            <a:r>
              <a:rPr lang="es-ES" sz="1200" dirty="0">
                <a:solidFill>
                  <a:schemeClr val="bg1"/>
                </a:solidFill>
                <a:latin typeface="GT Walsheim" panose="02000503020000020003" pitchFamily="2" charset="0"/>
              </a:rPr>
              <a:t>avisar con rapidez a los servicios de emergencia y ayudar al usuario de inmediato.</a:t>
            </a:r>
          </a:p>
        </p:txBody>
      </p:sp>
      <p:pic>
        <p:nvPicPr>
          <p:cNvPr id="62" name="Gráfico 61">
            <a:extLst>
              <a:ext uri="{FF2B5EF4-FFF2-40B4-BE49-F238E27FC236}">
                <a16:creationId xmlns:a16="http://schemas.microsoft.com/office/drawing/2014/main" id="{44FE9D34-820E-44D1-9DA2-D2136E9C37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8816" y="1320372"/>
            <a:ext cx="487938" cy="616927"/>
          </a:xfrm>
          <a:prstGeom prst="rect">
            <a:avLst/>
          </a:prstGeom>
        </p:spPr>
      </p:pic>
      <p:pic>
        <p:nvPicPr>
          <p:cNvPr id="63" name="Gráfico 62">
            <a:extLst>
              <a:ext uri="{FF2B5EF4-FFF2-40B4-BE49-F238E27FC236}">
                <a16:creationId xmlns:a16="http://schemas.microsoft.com/office/drawing/2014/main" id="{80162CE0-DEE3-44BB-A025-B3BC2C48EB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30839" y="3229239"/>
            <a:ext cx="778529" cy="775613"/>
          </a:xfrm>
          <a:prstGeom prst="rect">
            <a:avLst/>
          </a:prstGeom>
        </p:spPr>
      </p:pic>
      <p:pic>
        <p:nvPicPr>
          <p:cNvPr id="64" name="Gráfico 63">
            <a:extLst>
              <a:ext uri="{FF2B5EF4-FFF2-40B4-BE49-F238E27FC236}">
                <a16:creationId xmlns:a16="http://schemas.microsoft.com/office/drawing/2014/main" id="{AD1371FD-F8A8-4EBF-BFAF-576EAAA78E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14356" y="4304334"/>
            <a:ext cx="456223" cy="672329"/>
          </a:xfrm>
          <a:prstGeom prst="rect">
            <a:avLst/>
          </a:prstGeom>
        </p:spPr>
      </p:pic>
      <p:pic>
        <p:nvPicPr>
          <p:cNvPr id="65" name="Gráfico 64">
            <a:extLst>
              <a:ext uri="{FF2B5EF4-FFF2-40B4-BE49-F238E27FC236}">
                <a16:creationId xmlns:a16="http://schemas.microsoft.com/office/drawing/2014/main" id="{F3E596E0-1987-428F-B34B-684E628062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96398" y="5294136"/>
            <a:ext cx="637687" cy="697007"/>
          </a:xfrm>
          <a:prstGeom prst="rect">
            <a:avLst/>
          </a:prstGeom>
        </p:spPr>
      </p:pic>
      <p:pic>
        <p:nvPicPr>
          <p:cNvPr id="66" name="Gráfico 65">
            <a:extLst>
              <a:ext uri="{FF2B5EF4-FFF2-40B4-BE49-F238E27FC236}">
                <a16:creationId xmlns:a16="http://schemas.microsoft.com/office/drawing/2014/main" id="{9264E4B3-8537-4678-A13F-5938AEB6B73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16413" y="2418608"/>
            <a:ext cx="959860" cy="424124"/>
          </a:xfrm>
          <a:prstGeom prst="rect">
            <a:avLst/>
          </a:prstGeom>
        </p:spPr>
      </p:pic>
      <p:sp>
        <p:nvSpPr>
          <p:cNvPr id="67" name="CuadroTexto 66">
            <a:extLst>
              <a:ext uri="{FF2B5EF4-FFF2-40B4-BE49-F238E27FC236}">
                <a16:creationId xmlns:a16="http://schemas.microsoft.com/office/drawing/2014/main" id="{6D33025C-FD86-43B9-AC5D-E37B67FBFDD2}"/>
              </a:ext>
            </a:extLst>
          </p:cNvPr>
          <p:cNvSpPr txBox="1"/>
          <p:nvPr/>
        </p:nvSpPr>
        <p:spPr>
          <a:xfrm>
            <a:off x="4585488" y="654574"/>
            <a:ext cx="7252446" cy="369332"/>
          </a:xfrm>
          <a:prstGeom prst="rect">
            <a:avLst/>
          </a:prstGeom>
          <a:noFill/>
        </p:spPr>
        <p:txBody>
          <a:bodyPr wrap="square" rtlCol="0">
            <a:spAutoFit/>
          </a:bodyPr>
          <a:lstStyle>
            <a:defPPr>
              <a:defRPr lang="es-ES"/>
            </a:defPPr>
            <a:lvl1pPr algn="just">
              <a:defRPr sz="2000" b="1">
                <a:solidFill>
                  <a:srgbClr val="7030A0"/>
                </a:solidFill>
                <a:latin typeface="GT Walsheim" panose="02000503020000020003" pitchFamily="2" charset="0"/>
              </a:defRPr>
            </a:lvl1pPr>
          </a:lstStyle>
          <a:p>
            <a:pPr algn="l"/>
            <a:r>
              <a:rPr lang="es-ES" sz="1800" dirty="0">
                <a:solidFill>
                  <a:schemeClr val="tx1">
                    <a:lumMod val="65000"/>
                    <a:lumOff val="35000"/>
                  </a:schemeClr>
                </a:solidFill>
                <a:latin typeface="GT Walsheim Pro Bold" panose="00000800000000000000" pitchFamily="2" charset="0"/>
                <a:ea typeface="Verdana" panose="020B0604030504040204" pitchFamily="34" charset="0"/>
              </a:rPr>
              <a:t>Frente al seguro tradicional, </a:t>
            </a:r>
            <a:r>
              <a:rPr lang="es-ES" sz="1800" dirty="0" err="1">
                <a:solidFill>
                  <a:schemeClr val="tx1">
                    <a:lumMod val="65000"/>
                    <a:lumOff val="35000"/>
                  </a:schemeClr>
                </a:solidFill>
                <a:latin typeface="GT Walsheim Pro Bold" panose="00000800000000000000" pitchFamily="2" charset="0"/>
                <a:ea typeface="Verdana" panose="020B0604030504040204" pitchFamily="34" charset="0"/>
              </a:rPr>
              <a:t>Safe&amp;Go</a:t>
            </a:r>
            <a:r>
              <a:rPr lang="es-ES" sz="1800" dirty="0">
                <a:solidFill>
                  <a:schemeClr val="tx1">
                    <a:lumMod val="65000"/>
                    <a:lumOff val="35000"/>
                  </a:schemeClr>
                </a:solidFill>
                <a:latin typeface="GT Walsheim Pro Bold" panose="00000800000000000000" pitchFamily="2" charset="0"/>
                <a:ea typeface="Verdana" panose="020B0604030504040204" pitchFamily="34" charset="0"/>
              </a:rPr>
              <a:t> rompe los moldes:</a:t>
            </a:r>
          </a:p>
        </p:txBody>
      </p:sp>
      <p:sp>
        <p:nvSpPr>
          <p:cNvPr id="38" name="8 CuadroTexto">
            <a:extLst>
              <a:ext uri="{FF2B5EF4-FFF2-40B4-BE49-F238E27FC236}">
                <a16:creationId xmlns:a16="http://schemas.microsoft.com/office/drawing/2014/main" id="{08949E06-59B2-4E4E-9C57-21C67DA0A214}"/>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33276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 grpId="0"/>
      <p:bldP spid="27" grpId="0" animBg="1"/>
      <p:bldP spid="28" grpId="0" animBg="1"/>
      <p:bldP spid="29" grpId="0" animBg="1"/>
      <p:bldP spid="30" grpId="0" animBg="1"/>
      <p:bldP spid="31" grpId="0" animBg="1"/>
      <p:bldP spid="32" grpId="0"/>
      <p:bldP spid="34" grpId="0"/>
      <p:bldP spid="35" grpId="0"/>
      <p:bldP spid="37" grpId="0"/>
      <p:bldP spid="55" grpId="0"/>
      <p:bldP spid="57" grpId="0"/>
      <p:bldP spid="58" grpId="0"/>
      <p:bldP spid="59" grpId="0"/>
      <p:bldP spid="60" grpId="0"/>
      <p:bldP spid="61" grpId="0"/>
      <p:bldP spid="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73DCFED1-CF97-45C0-9DCE-B214803037CC}"/>
              </a:ext>
            </a:extLst>
          </p:cNvPr>
          <p:cNvPicPr>
            <a:picLocks noChangeAspect="1"/>
          </p:cNvPicPr>
          <p:nvPr/>
        </p:nvPicPr>
        <p:blipFill>
          <a:blip r:embed="rId2"/>
          <a:stretch>
            <a:fillRect/>
          </a:stretch>
        </p:blipFill>
        <p:spPr>
          <a:xfrm>
            <a:off x="1154787" y="3837344"/>
            <a:ext cx="533819" cy="1108240"/>
          </a:xfrm>
          <a:prstGeom prst="rect">
            <a:avLst/>
          </a:prstGeom>
        </p:spPr>
      </p:pic>
      <p:pic>
        <p:nvPicPr>
          <p:cNvPr id="32" name="Imagen 31">
            <a:extLst>
              <a:ext uri="{FF2B5EF4-FFF2-40B4-BE49-F238E27FC236}">
                <a16:creationId xmlns:a16="http://schemas.microsoft.com/office/drawing/2014/main" id="{7A8259C9-2144-4B25-88ED-15C860060814}"/>
              </a:ext>
            </a:extLst>
          </p:cNvPr>
          <p:cNvPicPr>
            <a:picLocks noChangeAspect="1"/>
          </p:cNvPicPr>
          <p:nvPr/>
        </p:nvPicPr>
        <p:blipFill>
          <a:blip r:embed="rId3"/>
          <a:stretch>
            <a:fillRect/>
          </a:stretch>
        </p:blipFill>
        <p:spPr>
          <a:xfrm>
            <a:off x="4144199" y="3837343"/>
            <a:ext cx="624676" cy="1108240"/>
          </a:xfrm>
          <a:prstGeom prst="rect">
            <a:avLst/>
          </a:prstGeom>
        </p:spPr>
      </p:pic>
      <p:pic>
        <p:nvPicPr>
          <p:cNvPr id="33" name="Imagen 32">
            <a:extLst>
              <a:ext uri="{FF2B5EF4-FFF2-40B4-BE49-F238E27FC236}">
                <a16:creationId xmlns:a16="http://schemas.microsoft.com/office/drawing/2014/main" id="{ACFB075B-A8EB-4F5A-B0CB-197420DCB3D6}"/>
              </a:ext>
            </a:extLst>
          </p:cNvPr>
          <p:cNvPicPr>
            <a:picLocks noChangeAspect="1"/>
          </p:cNvPicPr>
          <p:nvPr/>
        </p:nvPicPr>
        <p:blipFill>
          <a:blip r:embed="rId4"/>
          <a:stretch>
            <a:fillRect/>
          </a:stretch>
        </p:blipFill>
        <p:spPr>
          <a:xfrm>
            <a:off x="10096776" y="3775464"/>
            <a:ext cx="643911" cy="1108240"/>
          </a:xfrm>
          <a:prstGeom prst="rect">
            <a:avLst/>
          </a:prstGeom>
        </p:spPr>
      </p:pic>
      <p:sp>
        <p:nvSpPr>
          <p:cNvPr id="34" name="CuadroTexto 33">
            <a:extLst>
              <a:ext uri="{FF2B5EF4-FFF2-40B4-BE49-F238E27FC236}">
                <a16:creationId xmlns:a16="http://schemas.microsoft.com/office/drawing/2014/main" id="{689D769C-0BF2-4CA5-9598-467E87C88F03}"/>
              </a:ext>
            </a:extLst>
          </p:cNvPr>
          <p:cNvSpPr txBox="1"/>
          <p:nvPr/>
        </p:nvSpPr>
        <p:spPr>
          <a:xfrm>
            <a:off x="574184" y="2993252"/>
            <a:ext cx="1989861" cy="523220"/>
          </a:xfrm>
          <a:prstGeom prst="rect">
            <a:avLst/>
          </a:prstGeom>
          <a:noFill/>
        </p:spPr>
        <p:txBody>
          <a:bodyPr wrap="square" rtlCol="0">
            <a:spAutoFit/>
          </a:bodyPr>
          <a:lstStyle/>
          <a:p>
            <a:pPr algn="ctr"/>
            <a:r>
              <a:rPr lang="es-ES" sz="1400" b="1" dirty="0">
                <a:solidFill>
                  <a:srgbClr val="FF6600"/>
                </a:solidFill>
                <a:latin typeface="GT Walsheim" panose="02000503020000020003" pitchFamily="2" charset="0"/>
              </a:rPr>
              <a:t>1. REGÍSTRATE EN LA APP DE SAFE&amp;GO</a:t>
            </a:r>
          </a:p>
        </p:txBody>
      </p:sp>
      <p:sp>
        <p:nvSpPr>
          <p:cNvPr id="35" name="CuadroTexto 34">
            <a:extLst>
              <a:ext uri="{FF2B5EF4-FFF2-40B4-BE49-F238E27FC236}">
                <a16:creationId xmlns:a16="http://schemas.microsoft.com/office/drawing/2014/main" id="{029EBEC5-FE23-4C3F-B317-D8CBD7277D64}"/>
              </a:ext>
            </a:extLst>
          </p:cNvPr>
          <p:cNvSpPr txBox="1"/>
          <p:nvPr/>
        </p:nvSpPr>
        <p:spPr>
          <a:xfrm>
            <a:off x="3152775" y="2993252"/>
            <a:ext cx="2943225" cy="738664"/>
          </a:xfrm>
          <a:prstGeom prst="rect">
            <a:avLst/>
          </a:prstGeom>
          <a:noFill/>
        </p:spPr>
        <p:txBody>
          <a:bodyPr wrap="square" rtlCol="0">
            <a:spAutoFit/>
          </a:bodyPr>
          <a:lstStyle/>
          <a:p>
            <a:pPr algn="ctr"/>
            <a:r>
              <a:rPr lang="es-ES" sz="1400" b="1" dirty="0">
                <a:solidFill>
                  <a:srgbClr val="FF6600"/>
                </a:solidFill>
                <a:latin typeface="GT Walsheim" panose="02000503020000020003" pitchFamily="2" charset="0"/>
              </a:rPr>
              <a:t>2. ELIGE TU VMP, LAS COBERTURAS Y EL TIPO DE SEGURO (POR USO O ANUAL)</a:t>
            </a:r>
          </a:p>
        </p:txBody>
      </p:sp>
      <p:sp>
        <p:nvSpPr>
          <p:cNvPr id="36" name="CuadroTexto 35">
            <a:extLst>
              <a:ext uri="{FF2B5EF4-FFF2-40B4-BE49-F238E27FC236}">
                <a16:creationId xmlns:a16="http://schemas.microsoft.com/office/drawing/2014/main" id="{59FE3968-FC9D-4E45-8E34-3CF7F39FDFF8}"/>
              </a:ext>
            </a:extLst>
          </p:cNvPr>
          <p:cNvSpPr txBox="1"/>
          <p:nvPr/>
        </p:nvSpPr>
        <p:spPr>
          <a:xfrm>
            <a:off x="6286932" y="2993252"/>
            <a:ext cx="2475856" cy="523220"/>
          </a:xfrm>
          <a:prstGeom prst="rect">
            <a:avLst/>
          </a:prstGeom>
          <a:noFill/>
        </p:spPr>
        <p:txBody>
          <a:bodyPr wrap="square" rtlCol="0">
            <a:spAutoFit/>
          </a:bodyPr>
          <a:lstStyle/>
          <a:p>
            <a:pPr algn="ctr"/>
            <a:r>
              <a:rPr lang="es-ES" sz="1400" b="1" dirty="0">
                <a:solidFill>
                  <a:srgbClr val="FF6600"/>
                </a:solidFill>
                <a:latin typeface="GT Walsheim" panose="02000503020000020003" pitchFamily="2" charset="0"/>
              </a:rPr>
              <a:t>3. ACTIVA EL SEGURO E INICIA TU TRAYECTO</a:t>
            </a:r>
          </a:p>
        </p:txBody>
      </p:sp>
      <p:sp>
        <p:nvSpPr>
          <p:cNvPr id="37" name="CuadroTexto 36">
            <a:extLst>
              <a:ext uri="{FF2B5EF4-FFF2-40B4-BE49-F238E27FC236}">
                <a16:creationId xmlns:a16="http://schemas.microsoft.com/office/drawing/2014/main" id="{23978C76-4FE9-420B-B717-B32AF6E91CAD}"/>
              </a:ext>
            </a:extLst>
          </p:cNvPr>
          <p:cNvSpPr txBox="1"/>
          <p:nvPr/>
        </p:nvSpPr>
        <p:spPr>
          <a:xfrm>
            <a:off x="9141960" y="2993252"/>
            <a:ext cx="2475856" cy="523220"/>
          </a:xfrm>
          <a:prstGeom prst="rect">
            <a:avLst/>
          </a:prstGeom>
          <a:noFill/>
        </p:spPr>
        <p:txBody>
          <a:bodyPr wrap="square" rtlCol="0">
            <a:spAutoFit/>
          </a:bodyPr>
          <a:lstStyle/>
          <a:p>
            <a:pPr algn="ctr"/>
            <a:r>
              <a:rPr lang="es-ES" sz="1400" b="1" dirty="0">
                <a:solidFill>
                  <a:srgbClr val="FF6600"/>
                </a:solidFill>
                <a:latin typeface="GT Walsheim" panose="02000503020000020003" pitchFamily="2" charset="0"/>
              </a:rPr>
              <a:t>3. FINALIZA EL TRAYECTO Y DESACTIVA TU SEGURO</a:t>
            </a:r>
          </a:p>
        </p:txBody>
      </p:sp>
      <p:pic>
        <p:nvPicPr>
          <p:cNvPr id="38" name="Imagen 37">
            <a:extLst>
              <a:ext uri="{FF2B5EF4-FFF2-40B4-BE49-F238E27FC236}">
                <a16:creationId xmlns:a16="http://schemas.microsoft.com/office/drawing/2014/main" id="{47203CE6-A1F5-4818-90EC-50784BF6566C}"/>
              </a:ext>
            </a:extLst>
          </p:cNvPr>
          <p:cNvPicPr>
            <a:picLocks noChangeAspect="1"/>
          </p:cNvPicPr>
          <p:nvPr/>
        </p:nvPicPr>
        <p:blipFill rotWithShape="1">
          <a:blip r:embed="rId5"/>
          <a:srcRect l="21758" t="25155" r="23028" b="44028"/>
          <a:stretch/>
        </p:blipFill>
        <p:spPr>
          <a:xfrm>
            <a:off x="7016507" y="3597969"/>
            <a:ext cx="1200151" cy="1428199"/>
          </a:xfrm>
          <a:prstGeom prst="rect">
            <a:avLst/>
          </a:prstGeom>
        </p:spPr>
      </p:pic>
      <p:cxnSp>
        <p:nvCxnSpPr>
          <p:cNvPr id="6" name="Conector recto 5">
            <a:extLst>
              <a:ext uri="{FF2B5EF4-FFF2-40B4-BE49-F238E27FC236}">
                <a16:creationId xmlns:a16="http://schemas.microsoft.com/office/drawing/2014/main" id="{A17C09CC-A60B-4E96-915F-FEDC71EDFFF2}"/>
              </a:ext>
            </a:extLst>
          </p:cNvPr>
          <p:cNvCxnSpPr/>
          <p:nvPr/>
        </p:nvCxnSpPr>
        <p:spPr>
          <a:xfrm>
            <a:off x="1980988" y="4391463"/>
            <a:ext cx="1743075" cy="0"/>
          </a:xfrm>
          <a:prstGeom prst="line">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Conector recto 38">
            <a:extLst>
              <a:ext uri="{FF2B5EF4-FFF2-40B4-BE49-F238E27FC236}">
                <a16:creationId xmlns:a16="http://schemas.microsoft.com/office/drawing/2014/main" id="{D1C36EFC-F724-4AD7-A146-E6686AFC2FEB}"/>
              </a:ext>
            </a:extLst>
          </p:cNvPr>
          <p:cNvCxnSpPr/>
          <p:nvPr/>
        </p:nvCxnSpPr>
        <p:spPr>
          <a:xfrm>
            <a:off x="5076613" y="4391463"/>
            <a:ext cx="1743075" cy="0"/>
          </a:xfrm>
          <a:prstGeom prst="line">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9" name="Forma libre: forma 8">
            <a:extLst>
              <a:ext uri="{FF2B5EF4-FFF2-40B4-BE49-F238E27FC236}">
                <a16:creationId xmlns:a16="http://schemas.microsoft.com/office/drawing/2014/main" id="{AAE0240D-FBFA-4CC8-A5CB-B5C7845C55A7}"/>
              </a:ext>
            </a:extLst>
          </p:cNvPr>
          <p:cNvSpPr/>
          <p:nvPr/>
        </p:nvSpPr>
        <p:spPr>
          <a:xfrm>
            <a:off x="8264014" y="4129712"/>
            <a:ext cx="1606611" cy="364712"/>
          </a:xfrm>
          <a:custGeom>
            <a:avLst/>
            <a:gdLst>
              <a:gd name="connsiteX0" fmla="*/ 0 w 1895475"/>
              <a:gd name="connsiteY0" fmla="*/ 249475 h 364712"/>
              <a:gd name="connsiteX1" fmla="*/ 714375 w 1895475"/>
              <a:gd name="connsiteY1" fmla="*/ 1825 h 364712"/>
              <a:gd name="connsiteX2" fmla="*/ 1409700 w 1895475"/>
              <a:gd name="connsiteY2" fmla="*/ 363775 h 364712"/>
              <a:gd name="connsiteX3" fmla="*/ 1895475 w 1895475"/>
              <a:gd name="connsiteY3" fmla="*/ 106600 h 364712"/>
            </a:gdLst>
            <a:ahLst/>
            <a:cxnLst>
              <a:cxn ang="0">
                <a:pos x="connsiteX0" y="connsiteY0"/>
              </a:cxn>
              <a:cxn ang="0">
                <a:pos x="connsiteX1" y="connsiteY1"/>
              </a:cxn>
              <a:cxn ang="0">
                <a:pos x="connsiteX2" y="connsiteY2"/>
              </a:cxn>
              <a:cxn ang="0">
                <a:pos x="connsiteX3" y="connsiteY3"/>
              </a:cxn>
            </a:cxnLst>
            <a:rect l="l" t="t" r="r" b="b"/>
            <a:pathLst>
              <a:path w="1895475" h="364712">
                <a:moveTo>
                  <a:pt x="0" y="249475"/>
                </a:moveTo>
                <a:cubicBezTo>
                  <a:pt x="239712" y="116125"/>
                  <a:pt x="479425" y="-17225"/>
                  <a:pt x="714375" y="1825"/>
                </a:cubicBezTo>
                <a:cubicBezTo>
                  <a:pt x="949325" y="20875"/>
                  <a:pt x="1212850" y="346313"/>
                  <a:pt x="1409700" y="363775"/>
                </a:cubicBezTo>
                <a:cubicBezTo>
                  <a:pt x="1606550" y="381237"/>
                  <a:pt x="1811338" y="149462"/>
                  <a:pt x="1895475" y="106600"/>
                </a:cubicBezTo>
              </a:path>
            </a:pathLst>
          </a:custGeom>
          <a:ln w="9525" cap="flat" cmpd="sng" algn="ctr">
            <a:solidFill>
              <a:schemeClr val="dk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S"/>
          </a:p>
        </p:txBody>
      </p:sp>
      <p:sp>
        <p:nvSpPr>
          <p:cNvPr id="2" name="Rectángulo 1">
            <a:extLst>
              <a:ext uri="{FF2B5EF4-FFF2-40B4-BE49-F238E27FC236}">
                <a16:creationId xmlns:a16="http://schemas.microsoft.com/office/drawing/2014/main" id="{A6B63333-7AA1-46D7-B784-00CD0F9F8C4B}"/>
              </a:ext>
            </a:extLst>
          </p:cNvPr>
          <p:cNvSpPr/>
          <p:nvPr/>
        </p:nvSpPr>
        <p:spPr>
          <a:xfrm>
            <a:off x="368235" y="2607821"/>
            <a:ext cx="11455528" cy="295547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453EEC69-B179-419F-8B64-55384F918493}"/>
              </a:ext>
            </a:extLst>
          </p:cNvPr>
          <p:cNvSpPr/>
          <p:nvPr/>
        </p:nvSpPr>
        <p:spPr>
          <a:xfrm>
            <a:off x="354066" y="715562"/>
            <a:ext cx="3375252" cy="553998"/>
          </a:xfrm>
          <a:prstGeom prst="rect">
            <a:avLst/>
          </a:prstGeom>
        </p:spPr>
        <p:txBody>
          <a:bodyPr wrap="square">
            <a:spAutoFit/>
          </a:bodyPr>
          <a:lstStyle/>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Cómo funciona…</a:t>
            </a:r>
          </a:p>
        </p:txBody>
      </p:sp>
      <p:sp>
        <p:nvSpPr>
          <p:cNvPr id="22" name="Rectángulo 21">
            <a:extLst>
              <a:ext uri="{FF2B5EF4-FFF2-40B4-BE49-F238E27FC236}">
                <a16:creationId xmlns:a16="http://schemas.microsoft.com/office/drawing/2014/main" id="{8D4143E3-5896-42B4-B380-16D569D5F520}"/>
              </a:ext>
            </a:extLst>
          </p:cNvPr>
          <p:cNvSpPr/>
          <p:nvPr/>
        </p:nvSpPr>
        <p:spPr>
          <a:xfrm>
            <a:off x="4329286" y="750184"/>
            <a:ext cx="7186777" cy="1477328"/>
          </a:xfrm>
          <a:prstGeom prst="rect">
            <a:avLst/>
          </a:prstGeom>
        </p:spPr>
        <p:txBody>
          <a:bodyPr wrap="square">
            <a:spAutoFit/>
          </a:bodyPr>
          <a:lstStyle/>
          <a:p>
            <a:pPr algn="just"/>
            <a:r>
              <a:rPr lang="es-ES" dirty="0">
                <a:solidFill>
                  <a:srgbClr val="000000"/>
                </a:solidFill>
                <a:latin typeface="GT Walsheim Pro" panose="00000500000000000000" pitchFamily="50" charset="0"/>
              </a:rPr>
              <a:t>A través de la </a:t>
            </a:r>
            <a:r>
              <a:rPr lang="es-ES" b="1" dirty="0">
                <a:solidFill>
                  <a:srgbClr val="000000"/>
                </a:solidFill>
                <a:latin typeface="GT Walsheim Pro" panose="00000500000000000000" pitchFamily="50" charset="0"/>
              </a:rPr>
              <a:t>App de </a:t>
            </a:r>
            <a:r>
              <a:rPr lang="es-ES" b="1" dirty="0" err="1">
                <a:solidFill>
                  <a:srgbClr val="000000"/>
                </a:solidFill>
                <a:latin typeface="GT Walsheim Pro" panose="00000500000000000000" pitchFamily="50" charset="0"/>
              </a:rPr>
              <a:t>Safe&amp;Go</a:t>
            </a:r>
            <a:r>
              <a:rPr lang="es-ES" dirty="0">
                <a:solidFill>
                  <a:srgbClr val="000000"/>
                </a:solidFill>
                <a:latin typeface="GT Walsheim Pro" panose="00000500000000000000" pitchFamily="50" charset="0"/>
              </a:rPr>
              <a:t>, el usuario podrá hacer todas las gestiones de </a:t>
            </a:r>
            <a:r>
              <a:rPr lang="es-ES" b="1" dirty="0">
                <a:solidFill>
                  <a:srgbClr val="000000"/>
                </a:solidFill>
                <a:latin typeface="GT Walsheim Pro" panose="00000500000000000000" pitchFamily="50" charset="0"/>
              </a:rPr>
              <a:t>forma sencilla y rápida</a:t>
            </a:r>
            <a:r>
              <a:rPr lang="es-ES" dirty="0">
                <a:solidFill>
                  <a:srgbClr val="000000"/>
                </a:solidFill>
                <a:latin typeface="GT Walsheim Pro" panose="00000500000000000000" pitchFamily="50" charset="0"/>
              </a:rPr>
              <a:t>: registro, contratación, activación y desactivación, declarar un siniestro, consultar el histórico de recorridos, los pagos efectuados, el contrato en vigor y todas sus condiciones.</a:t>
            </a:r>
          </a:p>
        </p:txBody>
      </p:sp>
      <p:pic>
        <p:nvPicPr>
          <p:cNvPr id="23" name="Gráfico 22">
            <a:extLst>
              <a:ext uri="{FF2B5EF4-FFF2-40B4-BE49-F238E27FC236}">
                <a16:creationId xmlns:a16="http://schemas.microsoft.com/office/drawing/2014/main" id="{1807BE0A-FD81-4AA6-AD3D-D646222589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7071" y="303194"/>
            <a:ext cx="1679898" cy="307777"/>
          </a:xfrm>
          <a:prstGeom prst="rect">
            <a:avLst/>
          </a:prstGeom>
        </p:spPr>
      </p:pic>
      <p:sp>
        <p:nvSpPr>
          <p:cNvPr id="18" name="8 CuadroTexto">
            <a:extLst>
              <a:ext uri="{FF2B5EF4-FFF2-40B4-BE49-F238E27FC236}">
                <a16:creationId xmlns:a16="http://schemas.microsoft.com/office/drawing/2014/main" id="{3B1395E1-42E7-497E-A99F-C7A94EB19303}"/>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3509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8E648F93-D45F-4F4D-84A0-EE6D22BB0965}"/>
              </a:ext>
            </a:extLst>
          </p:cNvPr>
          <p:cNvGrpSpPr/>
          <p:nvPr/>
        </p:nvGrpSpPr>
        <p:grpSpPr>
          <a:xfrm>
            <a:off x="99639" y="1160167"/>
            <a:ext cx="3407115" cy="5661104"/>
            <a:chOff x="590635" y="893702"/>
            <a:chExt cx="3407115" cy="5661104"/>
          </a:xfrm>
        </p:grpSpPr>
        <p:pic>
          <p:nvPicPr>
            <p:cNvPr id="1026" name="Picture 2" descr="Cómo configurar el APN de tu móvil? | Pepephone">
              <a:extLst>
                <a:ext uri="{FF2B5EF4-FFF2-40B4-BE49-F238E27FC236}">
                  <a16:creationId xmlns:a16="http://schemas.microsoft.com/office/drawing/2014/main" id="{89460718-0049-4BBF-8BCB-55270CBC51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8" t="4421" r="49990" b="4421"/>
            <a:stretch/>
          </p:blipFill>
          <p:spPr bwMode="auto">
            <a:xfrm>
              <a:off x="590635" y="893702"/>
              <a:ext cx="3407115" cy="566110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5292753D-A995-4958-8940-86943EA6A110}"/>
                </a:ext>
              </a:extLst>
            </p:cNvPr>
            <p:cNvPicPr>
              <a:picLocks noChangeAspect="1"/>
            </p:cNvPicPr>
            <p:nvPr/>
          </p:nvPicPr>
          <p:blipFill rotWithShape="1">
            <a:blip r:embed="rId3"/>
            <a:srcRect l="4100" t="453" r="2806" b="9945"/>
            <a:stretch/>
          </p:blipFill>
          <p:spPr>
            <a:xfrm>
              <a:off x="1186350" y="1552353"/>
              <a:ext cx="2252334" cy="4157331"/>
            </a:xfrm>
            <a:prstGeom prst="rect">
              <a:avLst/>
            </a:prstGeom>
            <a:solidFill>
              <a:schemeClr val="tx1"/>
            </a:solidFill>
            <a:ln>
              <a:solidFill>
                <a:schemeClr val="tx1"/>
              </a:solidFill>
            </a:ln>
          </p:spPr>
        </p:pic>
      </p:grpSp>
      <p:grpSp>
        <p:nvGrpSpPr>
          <p:cNvPr id="13" name="Grupo 12">
            <a:extLst>
              <a:ext uri="{FF2B5EF4-FFF2-40B4-BE49-F238E27FC236}">
                <a16:creationId xmlns:a16="http://schemas.microsoft.com/office/drawing/2014/main" id="{C2416B82-2706-4BC2-9EC7-AFFB92AD5451}"/>
              </a:ext>
            </a:extLst>
          </p:cNvPr>
          <p:cNvGrpSpPr/>
          <p:nvPr/>
        </p:nvGrpSpPr>
        <p:grpSpPr>
          <a:xfrm>
            <a:off x="6116704" y="1178540"/>
            <a:ext cx="3170685" cy="5661104"/>
            <a:chOff x="7790080" y="800466"/>
            <a:chExt cx="3170685" cy="5661104"/>
          </a:xfrm>
        </p:grpSpPr>
        <p:pic>
          <p:nvPicPr>
            <p:cNvPr id="16" name="Picture 2" descr="Cómo configurar el APN de tu móvil? | Pepephone">
              <a:extLst>
                <a:ext uri="{FF2B5EF4-FFF2-40B4-BE49-F238E27FC236}">
                  <a16:creationId xmlns:a16="http://schemas.microsoft.com/office/drawing/2014/main" id="{B516F11E-9866-4007-850C-EF02C69CA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8" t="4421" r="53201" b="4421"/>
            <a:stretch/>
          </p:blipFill>
          <p:spPr bwMode="auto">
            <a:xfrm>
              <a:off x="7790080" y="800466"/>
              <a:ext cx="3170685" cy="5661104"/>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4BE419B9-4F95-4C22-943D-165D82E3A3AE}"/>
                </a:ext>
              </a:extLst>
            </p:cNvPr>
            <p:cNvPicPr>
              <a:picLocks noChangeAspect="1"/>
            </p:cNvPicPr>
            <p:nvPr/>
          </p:nvPicPr>
          <p:blipFill rotWithShape="1">
            <a:blip r:embed="rId4"/>
            <a:srcRect b="9063"/>
            <a:stretch/>
          </p:blipFill>
          <p:spPr>
            <a:xfrm>
              <a:off x="8374780" y="1422388"/>
              <a:ext cx="2212088" cy="4178312"/>
            </a:xfrm>
            <a:prstGeom prst="rect">
              <a:avLst/>
            </a:prstGeom>
            <a:solidFill>
              <a:schemeClr val="tx1"/>
            </a:solidFill>
            <a:ln>
              <a:solidFill>
                <a:schemeClr val="tx1"/>
              </a:solidFill>
            </a:ln>
          </p:spPr>
        </p:pic>
      </p:grpSp>
      <p:grpSp>
        <p:nvGrpSpPr>
          <p:cNvPr id="2" name="Grupo 1">
            <a:extLst>
              <a:ext uri="{FF2B5EF4-FFF2-40B4-BE49-F238E27FC236}">
                <a16:creationId xmlns:a16="http://schemas.microsoft.com/office/drawing/2014/main" id="{CDED7DD1-7465-48F3-874C-59E4792CBFBE}"/>
              </a:ext>
            </a:extLst>
          </p:cNvPr>
          <p:cNvGrpSpPr/>
          <p:nvPr/>
        </p:nvGrpSpPr>
        <p:grpSpPr>
          <a:xfrm>
            <a:off x="9120469" y="1196896"/>
            <a:ext cx="2970560" cy="5661104"/>
            <a:chOff x="9120469" y="1196896"/>
            <a:chExt cx="2970560" cy="5661104"/>
          </a:xfrm>
        </p:grpSpPr>
        <p:pic>
          <p:nvPicPr>
            <p:cNvPr id="12" name="Picture 2" descr="Cómo configurar el APN de tu móvil? | Pepephone">
              <a:extLst>
                <a:ext uri="{FF2B5EF4-FFF2-40B4-BE49-F238E27FC236}">
                  <a16:creationId xmlns:a16="http://schemas.microsoft.com/office/drawing/2014/main" id="{F3CD24EA-B100-4B34-BB70-22BD703A8B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23" t="4421" r="54825" b="4421"/>
            <a:stretch/>
          </p:blipFill>
          <p:spPr bwMode="auto">
            <a:xfrm>
              <a:off x="9120469" y="1196896"/>
              <a:ext cx="2970560" cy="5661104"/>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C83CBE0A-4F49-4660-9782-98D2F5F12A22}"/>
                </a:ext>
              </a:extLst>
            </p:cNvPr>
            <p:cNvPicPr>
              <a:picLocks noChangeAspect="1"/>
            </p:cNvPicPr>
            <p:nvPr/>
          </p:nvPicPr>
          <p:blipFill>
            <a:blip r:embed="rId6"/>
            <a:stretch>
              <a:fillRect/>
            </a:stretch>
          </p:blipFill>
          <p:spPr>
            <a:xfrm>
              <a:off x="9617542" y="1832274"/>
              <a:ext cx="2231650" cy="4194059"/>
            </a:xfrm>
            <a:prstGeom prst="rect">
              <a:avLst/>
            </a:prstGeom>
            <a:solidFill>
              <a:schemeClr val="tx1"/>
            </a:solidFill>
            <a:ln>
              <a:solidFill>
                <a:schemeClr val="tx1"/>
              </a:solidFill>
            </a:ln>
          </p:spPr>
        </p:pic>
      </p:grpSp>
      <p:grpSp>
        <p:nvGrpSpPr>
          <p:cNvPr id="20" name="Grupo 19">
            <a:extLst>
              <a:ext uri="{FF2B5EF4-FFF2-40B4-BE49-F238E27FC236}">
                <a16:creationId xmlns:a16="http://schemas.microsoft.com/office/drawing/2014/main" id="{FF49A9C4-CCE2-41EC-98C6-6A57D5E8D6DA}"/>
              </a:ext>
            </a:extLst>
          </p:cNvPr>
          <p:cNvGrpSpPr/>
          <p:nvPr/>
        </p:nvGrpSpPr>
        <p:grpSpPr>
          <a:xfrm>
            <a:off x="3239204" y="1196896"/>
            <a:ext cx="3170684" cy="5661104"/>
            <a:chOff x="3652013" y="893702"/>
            <a:chExt cx="3170684" cy="5661104"/>
          </a:xfrm>
        </p:grpSpPr>
        <p:pic>
          <p:nvPicPr>
            <p:cNvPr id="21" name="Picture 2" descr="Cómo configurar el APN de tu móvil? | Pepephone">
              <a:extLst>
                <a:ext uri="{FF2B5EF4-FFF2-40B4-BE49-F238E27FC236}">
                  <a16:creationId xmlns:a16="http://schemas.microsoft.com/office/drawing/2014/main" id="{24BC7E15-5E2C-41FB-8128-8816857372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23" t="4421" r="52106" b="4421"/>
            <a:stretch/>
          </p:blipFill>
          <p:spPr bwMode="auto">
            <a:xfrm>
              <a:off x="3652013" y="893702"/>
              <a:ext cx="3170684" cy="5661104"/>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AABA5501-96BB-45D7-A167-68D0A3815FA1}"/>
                </a:ext>
              </a:extLst>
            </p:cNvPr>
            <p:cNvPicPr>
              <a:picLocks noChangeAspect="1"/>
            </p:cNvPicPr>
            <p:nvPr/>
          </p:nvPicPr>
          <p:blipFill rotWithShape="1">
            <a:blip r:embed="rId7"/>
            <a:srcRect b="9718"/>
            <a:stretch/>
          </p:blipFill>
          <p:spPr>
            <a:xfrm>
              <a:off x="4160876" y="1552353"/>
              <a:ext cx="2232837" cy="4157330"/>
            </a:xfrm>
            <a:prstGeom prst="rect">
              <a:avLst/>
            </a:prstGeom>
            <a:solidFill>
              <a:schemeClr val="tx1"/>
            </a:solidFill>
            <a:ln>
              <a:solidFill>
                <a:schemeClr val="tx1"/>
              </a:solidFill>
            </a:ln>
          </p:spPr>
        </p:pic>
      </p:grpSp>
      <p:sp>
        <p:nvSpPr>
          <p:cNvPr id="24" name="Rectángulo 23">
            <a:extLst>
              <a:ext uri="{FF2B5EF4-FFF2-40B4-BE49-F238E27FC236}">
                <a16:creationId xmlns:a16="http://schemas.microsoft.com/office/drawing/2014/main" id="{02F81C1E-AB19-4515-B985-8BFBF1B9D5CD}"/>
              </a:ext>
            </a:extLst>
          </p:cNvPr>
          <p:cNvSpPr/>
          <p:nvPr/>
        </p:nvSpPr>
        <p:spPr>
          <a:xfrm>
            <a:off x="2263569" y="575216"/>
            <a:ext cx="8292640" cy="523220"/>
          </a:xfrm>
          <a:prstGeom prst="rect">
            <a:avLst/>
          </a:prstGeom>
        </p:spPr>
        <p:txBody>
          <a:bodyPr wrap="square">
            <a:spAutoFit/>
          </a:bodyPr>
          <a:lstStyle/>
          <a:p>
            <a:pPr algn="ctr"/>
            <a:r>
              <a:rPr lang="es-ES" sz="28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Comenzamos con una llamada a la seguridad.</a:t>
            </a:r>
          </a:p>
        </p:txBody>
      </p:sp>
      <p:pic>
        <p:nvPicPr>
          <p:cNvPr id="26" name="Gráfico 25">
            <a:extLst>
              <a:ext uri="{FF2B5EF4-FFF2-40B4-BE49-F238E27FC236}">
                <a16:creationId xmlns:a16="http://schemas.microsoft.com/office/drawing/2014/main" id="{A59341AD-947D-4C60-8094-B9B8681F3B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071" y="303194"/>
            <a:ext cx="1679898" cy="307777"/>
          </a:xfrm>
          <a:prstGeom prst="rect">
            <a:avLst/>
          </a:prstGeom>
        </p:spPr>
      </p:pic>
      <p:sp>
        <p:nvSpPr>
          <p:cNvPr id="27" name="8 CuadroTexto">
            <a:extLst>
              <a:ext uri="{FF2B5EF4-FFF2-40B4-BE49-F238E27FC236}">
                <a16:creationId xmlns:a16="http://schemas.microsoft.com/office/drawing/2014/main" id="{31D80D6E-25C1-4AB3-BDEB-27172F9B52EA}"/>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91550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ángulo 37">
            <a:extLst>
              <a:ext uri="{FF2B5EF4-FFF2-40B4-BE49-F238E27FC236}">
                <a16:creationId xmlns:a16="http://schemas.microsoft.com/office/drawing/2014/main" id="{B97C6E71-DA2F-4D62-BDAA-55955B59FC06}"/>
              </a:ext>
            </a:extLst>
          </p:cNvPr>
          <p:cNvSpPr/>
          <p:nvPr/>
        </p:nvSpPr>
        <p:spPr>
          <a:xfrm flipH="1">
            <a:off x="2986200" y="0"/>
            <a:ext cx="9205799"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sp>
        <p:nvSpPr>
          <p:cNvPr id="17" name="Rectángulo 16">
            <a:extLst>
              <a:ext uri="{FF2B5EF4-FFF2-40B4-BE49-F238E27FC236}">
                <a16:creationId xmlns:a16="http://schemas.microsoft.com/office/drawing/2014/main" id="{BF15B684-E57E-412F-A267-062B3C45E496}"/>
              </a:ext>
            </a:extLst>
          </p:cNvPr>
          <p:cNvSpPr/>
          <p:nvPr/>
        </p:nvSpPr>
        <p:spPr>
          <a:xfrm>
            <a:off x="100143" y="2373285"/>
            <a:ext cx="2766733" cy="1815882"/>
          </a:xfrm>
          <a:prstGeom prst="rect">
            <a:avLst/>
          </a:prstGeom>
        </p:spPr>
        <p:txBody>
          <a:bodyPr wrap="square">
            <a:spAutoFit/>
          </a:bodyPr>
          <a:lstStyle/>
          <a:p>
            <a:pPr algn="ctr"/>
            <a:r>
              <a:rPr lang="es-ES" sz="28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El registro se hace en 5 pasos y solo es necesario la primera vez.</a:t>
            </a:r>
          </a:p>
        </p:txBody>
      </p:sp>
      <p:grpSp>
        <p:nvGrpSpPr>
          <p:cNvPr id="11" name="Grupo 10">
            <a:extLst>
              <a:ext uri="{FF2B5EF4-FFF2-40B4-BE49-F238E27FC236}">
                <a16:creationId xmlns:a16="http://schemas.microsoft.com/office/drawing/2014/main" id="{25056A17-D5A1-4E8D-9A64-344853833ED1}"/>
              </a:ext>
            </a:extLst>
          </p:cNvPr>
          <p:cNvGrpSpPr/>
          <p:nvPr/>
        </p:nvGrpSpPr>
        <p:grpSpPr>
          <a:xfrm>
            <a:off x="2986200" y="1350756"/>
            <a:ext cx="3114303" cy="5174581"/>
            <a:chOff x="2819649" y="1295762"/>
            <a:chExt cx="3114303" cy="5174581"/>
          </a:xfrm>
        </p:grpSpPr>
        <p:pic>
          <p:nvPicPr>
            <p:cNvPr id="39" name="Picture 2" descr="Cómo configurar el APN de tu móvil? | Pepephone">
              <a:extLst>
                <a:ext uri="{FF2B5EF4-FFF2-40B4-BE49-F238E27FC236}">
                  <a16:creationId xmlns:a16="http://schemas.microsoft.com/office/drawing/2014/main" id="{4BCB35C0-1381-4DD8-8315-A5278C25E7A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2819649" y="1295762"/>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67C9688F-9EF2-4765-AD08-9A6152A87A6B}"/>
                </a:ext>
              </a:extLst>
            </p:cNvPr>
            <p:cNvPicPr>
              <a:picLocks noChangeAspect="1"/>
            </p:cNvPicPr>
            <p:nvPr/>
          </p:nvPicPr>
          <p:blipFill rotWithShape="1">
            <a:blip r:embed="rId4"/>
            <a:srcRect b="5075"/>
            <a:stretch/>
          </p:blipFill>
          <p:spPr>
            <a:xfrm>
              <a:off x="3349255" y="1868195"/>
              <a:ext cx="2034303" cy="3950146"/>
            </a:xfrm>
            <a:prstGeom prst="rect">
              <a:avLst/>
            </a:prstGeom>
            <a:solidFill>
              <a:schemeClr val="tx1"/>
            </a:solidFill>
            <a:ln>
              <a:solidFill>
                <a:schemeClr val="tx1"/>
              </a:solidFill>
            </a:ln>
          </p:spPr>
        </p:pic>
      </p:grpSp>
      <p:grpSp>
        <p:nvGrpSpPr>
          <p:cNvPr id="7" name="Grupo 6">
            <a:extLst>
              <a:ext uri="{FF2B5EF4-FFF2-40B4-BE49-F238E27FC236}">
                <a16:creationId xmlns:a16="http://schemas.microsoft.com/office/drawing/2014/main" id="{4A2A9264-0339-41A6-99E0-A8AC41A7BB2F}"/>
              </a:ext>
            </a:extLst>
          </p:cNvPr>
          <p:cNvGrpSpPr/>
          <p:nvPr/>
        </p:nvGrpSpPr>
        <p:grpSpPr>
          <a:xfrm>
            <a:off x="6005053" y="1350756"/>
            <a:ext cx="3114303" cy="5273771"/>
            <a:chOff x="-573169" y="532882"/>
            <a:chExt cx="3114303" cy="5273771"/>
          </a:xfrm>
        </p:grpSpPr>
        <p:pic>
          <p:nvPicPr>
            <p:cNvPr id="40" name="Picture 2" descr="Cómo configurar el APN de tu móvil? | Pepephone">
              <a:extLst>
                <a:ext uri="{FF2B5EF4-FFF2-40B4-BE49-F238E27FC236}">
                  <a16:creationId xmlns:a16="http://schemas.microsoft.com/office/drawing/2014/main" id="{13845251-BF44-4281-8139-5774B4FDA86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573169" y="532882"/>
              <a:ext cx="3114303" cy="527377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a:ext uri="{FF2B5EF4-FFF2-40B4-BE49-F238E27FC236}">
                  <a16:creationId xmlns:a16="http://schemas.microsoft.com/office/drawing/2014/main" id="{9BAC967A-0D97-44C0-B99D-CAE0BB5E98D0}"/>
                </a:ext>
              </a:extLst>
            </p:cNvPr>
            <p:cNvPicPr>
              <a:picLocks noChangeAspect="1"/>
            </p:cNvPicPr>
            <p:nvPr/>
          </p:nvPicPr>
          <p:blipFill rotWithShape="1">
            <a:blip r:embed="rId5"/>
            <a:srcRect b="5075"/>
            <a:stretch/>
          </p:blipFill>
          <p:spPr>
            <a:xfrm>
              <a:off x="-37127" y="1019573"/>
              <a:ext cx="2028747" cy="4033322"/>
            </a:xfrm>
            <a:prstGeom prst="rect">
              <a:avLst/>
            </a:prstGeom>
            <a:solidFill>
              <a:schemeClr val="tx1"/>
            </a:solidFill>
            <a:ln>
              <a:solidFill>
                <a:schemeClr val="tx1"/>
              </a:solidFill>
            </a:ln>
          </p:spPr>
        </p:pic>
      </p:grpSp>
      <p:grpSp>
        <p:nvGrpSpPr>
          <p:cNvPr id="10" name="Grupo 9">
            <a:extLst>
              <a:ext uri="{FF2B5EF4-FFF2-40B4-BE49-F238E27FC236}">
                <a16:creationId xmlns:a16="http://schemas.microsoft.com/office/drawing/2014/main" id="{1B162415-418D-4641-9DD8-24055D644EF1}"/>
              </a:ext>
            </a:extLst>
          </p:cNvPr>
          <p:cNvGrpSpPr/>
          <p:nvPr/>
        </p:nvGrpSpPr>
        <p:grpSpPr>
          <a:xfrm>
            <a:off x="9010434" y="1350756"/>
            <a:ext cx="3114303" cy="5273771"/>
            <a:chOff x="290373" y="630140"/>
            <a:chExt cx="3114303" cy="5273771"/>
          </a:xfrm>
        </p:grpSpPr>
        <p:pic>
          <p:nvPicPr>
            <p:cNvPr id="41" name="Picture 2" descr="Cómo configurar el APN de tu móvil? | Pepephone">
              <a:extLst>
                <a:ext uri="{FF2B5EF4-FFF2-40B4-BE49-F238E27FC236}">
                  <a16:creationId xmlns:a16="http://schemas.microsoft.com/office/drawing/2014/main" id="{1C6E2F74-B52D-4F73-B281-CD4736C2BC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290373" y="630140"/>
              <a:ext cx="3114303" cy="5273771"/>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31">
              <a:extLst>
                <a:ext uri="{FF2B5EF4-FFF2-40B4-BE49-F238E27FC236}">
                  <a16:creationId xmlns:a16="http://schemas.microsoft.com/office/drawing/2014/main" id="{40CD4576-1FD6-4E8A-B97F-67471A389F73}"/>
                </a:ext>
              </a:extLst>
            </p:cNvPr>
            <p:cNvPicPr>
              <a:picLocks noChangeAspect="1"/>
            </p:cNvPicPr>
            <p:nvPr/>
          </p:nvPicPr>
          <p:blipFill rotWithShape="1">
            <a:blip r:embed="rId6"/>
            <a:srcRect b="5075"/>
            <a:stretch/>
          </p:blipFill>
          <p:spPr>
            <a:xfrm>
              <a:off x="829254" y="1181307"/>
              <a:ext cx="2037810" cy="4033322"/>
            </a:xfrm>
            <a:prstGeom prst="rect">
              <a:avLst/>
            </a:prstGeom>
            <a:solidFill>
              <a:schemeClr val="tx1"/>
            </a:solidFill>
            <a:ln>
              <a:solidFill>
                <a:schemeClr val="tx1"/>
              </a:solidFill>
            </a:ln>
          </p:spPr>
        </p:pic>
      </p:grpSp>
      <p:sp>
        <p:nvSpPr>
          <p:cNvPr id="37" name="CuadroTexto 36">
            <a:extLst>
              <a:ext uri="{FF2B5EF4-FFF2-40B4-BE49-F238E27FC236}">
                <a16:creationId xmlns:a16="http://schemas.microsoft.com/office/drawing/2014/main" id="{200BFC9F-877C-45C8-89E3-2486F68C57A7}"/>
              </a:ext>
            </a:extLst>
          </p:cNvPr>
          <p:cNvSpPr txBox="1"/>
          <p:nvPr/>
        </p:nvSpPr>
        <p:spPr>
          <a:xfrm>
            <a:off x="5565418" y="500035"/>
            <a:ext cx="4047362" cy="707886"/>
          </a:xfrm>
          <a:prstGeom prst="rect">
            <a:avLst/>
          </a:prstGeom>
          <a:noFill/>
        </p:spPr>
        <p:txBody>
          <a:bodyPr wrap="square" rtlCol="0">
            <a:spAutoFit/>
          </a:bodyPr>
          <a:lstStyle/>
          <a:p>
            <a:r>
              <a:rPr lang="es-ES" sz="4000" b="1" dirty="0">
                <a:solidFill>
                  <a:srgbClr val="695CC7"/>
                </a:solidFill>
                <a:latin typeface="GT Walsheim Pro Bold" panose="00000800000000000000"/>
              </a:rPr>
              <a:t>Paso 1: registro</a:t>
            </a:r>
          </a:p>
        </p:txBody>
      </p:sp>
      <p:pic>
        <p:nvPicPr>
          <p:cNvPr id="16" name="Gráfico 15">
            <a:extLst>
              <a:ext uri="{FF2B5EF4-FFF2-40B4-BE49-F238E27FC236}">
                <a16:creationId xmlns:a16="http://schemas.microsoft.com/office/drawing/2014/main" id="{E5E2EC8C-EBA6-4E26-8865-33C4A5B3B3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071" y="303194"/>
            <a:ext cx="1679898" cy="307777"/>
          </a:xfrm>
          <a:prstGeom prst="rect">
            <a:avLst/>
          </a:prstGeom>
        </p:spPr>
      </p:pic>
      <p:sp>
        <p:nvSpPr>
          <p:cNvPr id="18" name="8 CuadroTexto">
            <a:extLst>
              <a:ext uri="{FF2B5EF4-FFF2-40B4-BE49-F238E27FC236}">
                <a16:creationId xmlns:a16="http://schemas.microsoft.com/office/drawing/2014/main" id="{92402952-0538-4D10-A890-03C9A056F4B8}"/>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611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E340A83A-3FEF-45A5-8D6B-8C401550EC7F}"/>
              </a:ext>
            </a:extLst>
          </p:cNvPr>
          <p:cNvSpPr/>
          <p:nvPr/>
        </p:nvSpPr>
        <p:spPr>
          <a:xfrm flipH="1">
            <a:off x="3745341" y="0"/>
            <a:ext cx="8446659"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sp>
        <p:nvSpPr>
          <p:cNvPr id="17" name="Rectángulo 16">
            <a:extLst>
              <a:ext uri="{FF2B5EF4-FFF2-40B4-BE49-F238E27FC236}">
                <a16:creationId xmlns:a16="http://schemas.microsoft.com/office/drawing/2014/main" id="{BF15B684-E57E-412F-A267-062B3C45E496}"/>
              </a:ext>
            </a:extLst>
          </p:cNvPr>
          <p:cNvSpPr/>
          <p:nvPr/>
        </p:nvSpPr>
        <p:spPr>
          <a:xfrm>
            <a:off x="253206" y="1802510"/>
            <a:ext cx="3211306" cy="3108543"/>
          </a:xfrm>
          <a:prstGeom prst="rect">
            <a:avLst/>
          </a:prstGeom>
        </p:spPr>
        <p:txBody>
          <a:bodyPr wrap="square">
            <a:spAutoFit/>
          </a:bodyPr>
          <a:lstStyle/>
          <a:p>
            <a:r>
              <a:rPr lang="es-ES" sz="28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El proceso dura apenas 3 minutos y se pregunta únicamente por el nombre, DNI, email, el consentimiento y la contraseña.</a:t>
            </a:r>
          </a:p>
        </p:txBody>
      </p:sp>
      <p:grpSp>
        <p:nvGrpSpPr>
          <p:cNvPr id="10" name="Grupo 9">
            <a:extLst>
              <a:ext uri="{FF2B5EF4-FFF2-40B4-BE49-F238E27FC236}">
                <a16:creationId xmlns:a16="http://schemas.microsoft.com/office/drawing/2014/main" id="{2A502460-FEC0-4CAE-A275-4A970D87748B}"/>
              </a:ext>
            </a:extLst>
          </p:cNvPr>
          <p:cNvGrpSpPr/>
          <p:nvPr/>
        </p:nvGrpSpPr>
        <p:grpSpPr>
          <a:xfrm>
            <a:off x="4538848" y="1248567"/>
            <a:ext cx="3114303" cy="5174581"/>
            <a:chOff x="271726" y="946718"/>
            <a:chExt cx="3114303" cy="5174581"/>
          </a:xfrm>
        </p:grpSpPr>
        <p:pic>
          <p:nvPicPr>
            <p:cNvPr id="21" name="Picture 2" descr="Cómo configurar el APN de tu móvil? | Pepephone">
              <a:extLst>
                <a:ext uri="{FF2B5EF4-FFF2-40B4-BE49-F238E27FC236}">
                  <a16:creationId xmlns:a16="http://schemas.microsoft.com/office/drawing/2014/main" id="{A975EDE4-13D6-4697-B88C-A98CF0C0240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271726" y="946718"/>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9472D91C-C046-4C54-BEF0-5DCEDB440F26}"/>
                </a:ext>
              </a:extLst>
            </p:cNvPr>
            <p:cNvPicPr>
              <a:picLocks noChangeAspect="1"/>
            </p:cNvPicPr>
            <p:nvPr/>
          </p:nvPicPr>
          <p:blipFill rotWithShape="1">
            <a:blip r:embed="rId4"/>
            <a:srcRect t="-1" b="43619"/>
            <a:stretch/>
          </p:blipFill>
          <p:spPr>
            <a:xfrm>
              <a:off x="797442" y="1612009"/>
              <a:ext cx="2041452" cy="3695571"/>
            </a:xfrm>
            <a:prstGeom prst="rect">
              <a:avLst/>
            </a:prstGeom>
            <a:solidFill>
              <a:schemeClr val="tx1"/>
            </a:solidFill>
            <a:ln>
              <a:solidFill>
                <a:schemeClr val="tx1"/>
              </a:solidFill>
            </a:ln>
          </p:spPr>
        </p:pic>
      </p:grpSp>
      <p:grpSp>
        <p:nvGrpSpPr>
          <p:cNvPr id="11" name="Grupo 10">
            <a:extLst>
              <a:ext uri="{FF2B5EF4-FFF2-40B4-BE49-F238E27FC236}">
                <a16:creationId xmlns:a16="http://schemas.microsoft.com/office/drawing/2014/main" id="{0D259928-AB49-4C47-870E-80667AE74B25}"/>
              </a:ext>
            </a:extLst>
          </p:cNvPr>
          <p:cNvGrpSpPr/>
          <p:nvPr/>
        </p:nvGrpSpPr>
        <p:grpSpPr>
          <a:xfrm>
            <a:off x="8129774" y="1248568"/>
            <a:ext cx="3114303" cy="5174581"/>
            <a:chOff x="8129774" y="1248568"/>
            <a:chExt cx="3114303" cy="5174581"/>
          </a:xfrm>
        </p:grpSpPr>
        <p:pic>
          <p:nvPicPr>
            <p:cNvPr id="23" name="Picture 2" descr="Cómo configurar el APN de tu móvil? | Pepephone">
              <a:extLst>
                <a:ext uri="{FF2B5EF4-FFF2-40B4-BE49-F238E27FC236}">
                  <a16:creationId xmlns:a16="http://schemas.microsoft.com/office/drawing/2014/main" id="{A1FBBCE1-283B-4900-A436-FDF7A3AF6EF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8129774" y="1248568"/>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38C3F8CE-9EE5-4BB1-8C78-5400BB273ACB}"/>
                </a:ext>
              </a:extLst>
            </p:cNvPr>
            <p:cNvPicPr>
              <a:picLocks noChangeAspect="1"/>
            </p:cNvPicPr>
            <p:nvPr/>
          </p:nvPicPr>
          <p:blipFill rotWithShape="1">
            <a:blip r:embed="rId5"/>
            <a:srcRect b="4595"/>
            <a:stretch/>
          </p:blipFill>
          <p:spPr>
            <a:xfrm>
              <a:off x="8627165" y="1913858"/>
              <a:ext cx="2110251" cy="3695573"/>
            </a:xfrm>
            <a:prstGeom prst="rect">
              <a:avLst/>
            </a:prstGeom>
            <a:solidFill>
              <a:schemeClr val="tx1"/>
            </a:solidFill>
            <a:ln>
              <a:solidFill>
                <a:schemeClr val="tx1"/>
              </a:solidFill>
            </a:ln>
          </p:spPr>
        </p:pic>
      </p:grpSp>
      <p:pic>
        <p:nvPicPr>
          <p:cNvPr id="12" name="Gráfico 11">
            <a:extLst>
              <a:ext uri="{FF2B5EF4-FFF2-40B4-BE49-F238E27FC236}">
                <a16:creationId xmlns:a16="http://schemas.microsoft.com/office/drawing/2014/main" id="{D47FD268-23AE-463F-879B-BDDDBFEDB6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7071" y="303194"/>
            <a:ext cx="1679898" cy="307777"/>
          </a:xfrm>
          <a:prstGeom prst="rect">
            <a:avLst/>
          </a:prstGeom>
        </p:spPr>
      </p:pic>
      <p:sp>
        <p:nvSpPr>
          <p:cNvPr id="13" name="8 CuadroTexto">
            <a:extLst>
              <a:ext uri="{FF2B5EF4-FFF2-40B4-BE49-F238E27FC236}">
                <a16:creationId xmlns:a16="http://schemas.microsoft.com/office/drawing/2014/main" id="{B06E111E-426A-4E9C-BC74-A0D074DD0E3B}"/>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1357188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ángulo 37">
            <a:extLst>
              <a:ext uri="{FF2B5EF4-FFF2-40B4-BE49-F238E27FC236}">
                <a16:creationId xmlns:a16="http://schemas.microsoft.com/office/drawing/2014/main" id="{B97C6E71-DA2F-4D62-BDAA-55955B59FC06}"/>
              </a:ext>
            </a:extLst>
          </p:cNvPr>
          <p:cNvSpPr/>
          <p:nvPr/>
        </p:nvSpPr>
        <p:spPr>
          <a:xfrm flipH="1">
            <a:off x="3032512" y="0"/>
            <a:ext cx="9205799"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grpSp>
        <p:nvGrpSpPr>
          <p:cNvPr id="10" name="Grupo 9">
            <a:extLst>
              <a:ext uri="{FF2B5EF4-FFF2-40B4-BE49-F238E27FC236}">
                <a16:creationId xmlns:a16="http://schemas.microsoft.com/office/drawing/2014/main" id="{05952538-CA75-4AC3-84E1-C54EF81EA196}"/>
              </a:ext>
            </a:extLst>
          </p:cNvPr>
          <p:cNvGrpSpPr/>
          <p:nvPr/>
        </p:nvGrpSpPr>
        <p:grpSpPr>
          <a:xfrm>
            <a:off x="9242258" y="1128127"/>
            <a:ext cx="3114303" cy="5174581"/>
            <a:chOff x="-445098" y="2013443"/>
            <a:chExt cx="3114303" cy="5174581"/>
          </a:xfrm>
        </p:grpSpPr>
        <p:pic>
          <p:nvPicPr>
            <p:cNvPr id="35" name="Picture 2" descr="Cómo configurar el APN de tu móvil? | Pepephone">
              <a:extLst>
                <a:ext uri="{FF2B5EF4-FFF2-40B4-BE49-F238E27FC236}">
                  <a16:creationId xmlns:a16="http://schemas.microsoft.com/office/drawing/2014/main" id="{CD2B6509-0603-4239-9BB6-B2E35EEB48C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445098" y="2013443"/>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A9EB763-5339-4211-A093-91C8BB684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95" y="2590982"/>
              <a:ext cx="2046515" cy="385981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ángulo 16">
            <a:extLst>
              <a:ext uri="{FF2B5EF4-FFF2-40B4-BE49-F238E27FC236}">
                <a16:creationId xmlns:a16="http://schemas.microsoft.com/office/drawing/2014/main" id="{BF15B684-E57E-412F-A267-062B3C45E496}"/>
              </a:ext>
            </a:extLst>
          </p:cNvPr>
          <p:cNvSpPr/>
          <p:nvPr/>
        </p:nvSpPr>
        <p:spPr>
          <a:xfrm>
            <a:off x="128051" y="1514814"/>
            <a:ext cx="2879989" cy="3970318"/>
          </a:xfrm>
          <a:prstGeom prst="rect">
            <a:avLst/>
          </a:prstGeom>
        </p:spPr>
        <p:txBody>
          <a:bodyPr wrap="square">
            <a:spAutoFit/>
          </a:bodyPr>
          <a:lstStyle/>
          <a:p>
            <a:pPr algn="ctr"/>
            <a:r>
              <a:rPr lang="es-ES" sz="28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Tanto si es anual como si se contrata por trayectos, su contratación es muy sencilla, sin llamadas ni documentación física.</a:t>
            </a:r>
          </a:p>
        </p:txBody>
      </p:sp>
      <p:sp>
        <p:nvSpPr>
          <p:cNvPr id="37" name="CuadroTexto 36">
            <a:extLst>
              <a:ext uri="{FF2B5EF4-FFF2-40B4-BE49-F238E27FC236}">
                <a16:creationId xmlns:a16="http://schemas.microsoft.com/office/drawing/2014/main" id="{200BFC9F-877C-45C8-89E3-2486F68C57A7}"/>
              </a:ext>
            </a:extLst>
          </p:cNvPr>
          <p:cNvSpPr txBox="1"/>
          <p:nvPr/>
        </p:nvSpPr>
        <p:spPr>
          <a:xfrm>
            <a:off x="4882246" y="343717"/>
            <a:ext cx="5790952" cy="707886"/>
          </a:xfrm>
          <a:prstGeom prst="rect">
            <a:avLst/>
          </a:prstGeom>
          <a:noFill/>
        </p:spPr>
        <p:txBody>
          <a:bodyPr wrap="square" rtlCol="0">
            <a:spAutoFit/>
          </a:bodyPr>
          <a:lstStyle/>
          <a:p>
            <a:r>
              <a:rPr lang="es-ES" sz="4000" b="1" dirty="0">
                <a:solidFill>
                  <a:srgbClr val="695CC7"/>
                </a:solidFill>
                <a:latin typeface="GT Walsheim Pro Bold" panose="00000800000000000000"/>
              </a:rPr>
              <a:t>Paso 2: elige tu seguro</a:t>
            </a:r>
          </a:p>
        </p:txBody>
      </p:sp>
      <p:grpSp>
        <p:nvGrpSpPr>
          <p:cNvPr id="9" name="Grupo 8">
            <a:extLst>
              <a:ext uri="{FF2B5EF4-FFF2-40B4-BE49-F238E27FC236}">
                <a16:creationId xmlns:a16="http://schemas.microsoft.com/office/drawing/2014/main" id="{1934C12E-1DD4-4552-BE61-5BC0AB823D0A}"/>
              </a:ext>
            </a:extLst>
          </p:cNvPr>
          <p:cNvGrpSpPr/>
          <p:nvPr/>
        </p:nvGrpSpPr>
        <p:grpSpPr>
          <a:xfrm>
            <a:off x="6085169" y="1146617"/>
            <a:ext cx="3114303" cy="5174581"/>
            <a:chOff x="810828" y="1024691"/>
            <a:chExt cx="3114303" cy="5174581"/>
          </a:xfrm>
        </p:grpSpPr>
        <p:pic>
          <p:nvPicPr>
            <p:cNvPr id="29" name="Picture 2" descr="Cómo configurar el APN de tu móvil? | Pepephone">
              <a:extLst>
                <a:ext uri="{FF2B5EF4-FFF2-40B4-BE49-F238E27FC236}">
                  <a16:creationId xmlns:a16="http://schemas.microsoft.com/office/drawing/2014/main" id="{52AA7A66-2F34-49A6-A61D-DA1BDF58781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810828" y="1024691"/>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a:extLst>
                <a:ext uri="{FF2B5EF4-FFF2-40B4-BE49-F238E27FC236}">
                  <a16:creationId xmlns:a16="http://schemas.microsoft.com/office/drawing/2014/main" id="{9B0827CA-4C55-46DE-9E0F-05566B6672DE}"/>
                </a:ext>
              </a:extLst>
            </p:cNvPr>
            <p:cNvPicPr>
              <a:picLocks noChangeAspect="1"/>
            </p:cNvPicPr>
            <p:nvPr/>
          </p:nvPicPr>
          <p:blipFill>
            <a:blip r:embed="rId5"/>
            <a:stretch>
              <a:fillRect/>
            </a:stretch>
          </p:blipFill>
          <p:spPr>
            <a:xfrm>
              <a:off x="1341866" y="1583740"/>
              <a:ext cx="2052226" cy="3878307"/>
            </a:xfrm>
            <a:prstGeom prst="rect">
              <a:avLst/>
            </a:prstGeom>
          </p:spPr>
        </p:pic>
      </p:grpSp>
      <p:grpSp>
        <p:nvGrpSpPr>
          <p:cNvPr id="2" name="Grupo 1">
            <a:extLst>
              <a:ext uri="{FF2B5EF4-FFF2-40B4-BE49-F238E27FC236}">
                <a16:creationId xmlns:a16="http://schemas.microsoft.com/office/drawing/2014/main" id="{514458D7-013A-4378-B6F1-AFD651620211}"/>
              </a:ext>
            </a:extLst>
          </p:cNvPr>
          <p:cNvGrpSpPr/>
          <p:nvPr/>
        </p:nvGrpSpPr>
        <p:grpSpPr>
          <a:xfrm>
            <a:off x="2889078" y="1162393"/>
            <a:ext cx="3114303" cy="5174581"/>
            <a:chOff x="2889078" y="1162393"/>
            <a:chExt cx="3114303" cy="5174581"/>
          </a:xfrm>
        </p:grpSpPr>
        <p:pic>
          <p:nvPicPr>
            <p:cNvPr id="27" name="Picture 2" descr="Cómo configurar el APN de tu móvil? | Pepephone">
              <a:extLst>
                <a:ext uri="{FF2B5EF4-FFF2-40B4-BE49-F238E27FC236}">
                  <a16:creationId xmlns:a16="http://schemas.microsoft.com/office/drawing/2014/main" id="{3245418D-35D2-4E82-B2A9-73E0CB4E79D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2889078" y="1162393"/>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B6BB6248-17E4-4411-84FF-3F852E957DBE}"/>
                </a:ext>
              </a:extLst>
            </p:cNvPr>
            <p:cNvPicPr>
              <a:picLocks noChangeAspect="1"/>
            </p:cNvPicPr>
            <p:nvPr/>
          </p:nvPicPr>
          <p:blipFill>
            <a:blip r:embed="rId6"/>
            <a:stretch>
              <a:fillRect/>
            </a:stretch>
          </p:blipFill>
          <p:spPr>
            <a:xfrm>
              <a:off x="3423686" y="1740273"/>
              <a:ext cx="2045085" cy="3899012"/>
            </a:xfrm>
            <a:prstGeom prst="rect">
              <a:avLst/>
            </a:prstGeom>
          </p:spPr>
        </p:pic>
      </p:grpSp>
      <p:pic>
        <p:nvPicPr>
          <p:cNvPr id="18" name="Gráfico 17">
            <a:extLst>
              <a:ext uri="{FF2B5EF4-FFF2-40B4-BE49-F238E27FC236}">
                <a16:creationId xmlns:a16="http://schemas.microsoft.com/office/drawing/2014/main" id="{99B4F0F9-A8F8-40DB-A757-376EA31E29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071" y="303194"/>
            <a:ext cx="1679898" cy="307777"/>
          </a:xfrm>
          <a:prstGeom prst="rect">
            <a:avLst/>
          </a:prstGeom>
        </p:spPr>
      </p:pic>
      <p:sp>
        <p:nvSpPr>
          <p:cNvPr id="19" name="8 CuadroTexto">
            <a:extLst>
              <a:ext uri="{FF2B5EF4-FFF2-40B4-BE49-F238E27FC236}">
                <a16:creationId xmlns:a16="http://schemas.microsoft.com/office/drawing/2014/main" id="{AFECF6D4-ECD9-4908-8394-627FF864DA4E}"/>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6139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ángulo 37">
            <a:extLst>
              <a:ext uri="{FF2B5EF4-FFF2-40B4-BE49-F238E27FC236}">
                <a16:creationId xmlns:a16="http://schemas.microsoft.com/office/drawing/2014/main" id="{B97C6E71-DA2F-4D62-BDAA-55955B59FC06}"/>
              </a:ext>
            </a:extLst>
          </p:cNvPr>
          <p:cNvSpPr/>
          <p:nvPr/>
        </p:nvSpPr>
        <p:spPr>
          <a:xfrm flipH="1">
            <a:off x="2986200" y="0"/>
            <a:ext cx="9205799"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sp>
        <p:nvSpPr>
          <p:cNvPr id="17" name="Rectángulo 16">
            <a:extLst>
              <a:ext uri="{FF2B5EF4-FFF2-40B4-BE49-F238E27FC236}">
                <a16:creationId xmlns:a16="http://schemas.microsoft.com/office/drawing/2014/main" id="{BF15B684-E57E-412F-A267-062B3C45E496}"/>
              </a:ext>
            </a:extLst>
          </p:cNvPr>
          <p:cNvSpPr/>
          <p:nvPr/>
        </p:nvSpPr>
        <p:spPr>
          <a:xfrm>
            <a:off x="52916" y="2309490"/>
            <a:ext cx="2766733" cy="1815882"/>
          </a:xfrm>
          <a:prstGeom prst="rect">
            <a:avLst/>
          </a:prstGeom>
        </p:spPr>
        <p:txBody>
          <a:bodyPr wrap="square">
            <a:spAutoFit/>
          </a:bodyPr>
          <a:lstStyle/>
          <a:p>
            <a:pPr algn="ctr"/>
            <a:r>
              <a:rPr lang="es-ES" sz="28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Tu movilidad segura por solo 0,2 céntimos el minuto</a:t>
            </a:r>
          </a:p>
        </p:txBody>
      </p:sp>
      <p:sp>
        <p:nvSpPr>
          <p:cNvPr id="37" name="CuadroTexto 36">
            <a:extLst>
              <a:ext uri="{FF2B5EF4-FFF2-40B4-BE49-F238E27FC236}">
                <a16:creationId xmlns:a16="http://schemas.microsoft.com/office/drawing/2014/main" id="{200BFC9F-877C-45C8-89E3-2486F68C57A7}"/>
              </a:ext>
            </a:extLst>
          </p:cNvPr>
          <p:cNvSpPr txBox="1"/>
          <p:nvPr/>
        </p:nvSpPr>
        <p:spPr>
          <a:xfrm>
            <a:off x="4860981" y="541247"/>
            <a:ext cx="6536362" cy="707886"/>
          </a:xfrm>
          <a:prstGeom prst="rect">
            <a:avLst/>
          </a:prstGeom>
          <a:noFill/>
        </p:spPr>
        <p:txBody>
          <a:bodyPr wrap="square" rtlCol="0">
            <a:spAutoFit/>
          </a:bodyPr>
          <a:lstStyle/>
          <a:p>
            <a:r>
              <a:rPr lang="es-ES" sz="4000" b="1" dirty="0">
                <a:solidFill>
                  <a:srgbClr val="695CC7"/>
                </a:solidFill>
                <a:latin typeface="GT Walsheim Pro Bold" panose="00000800000000000000"/>
              </a:rPr>
              <a:t>Paso 3: inicia el trayecto</a:t>
            </a:r>
          </a:p>
        </p:txBody>
      </p:sp>
      <p:grpSp>
        <p:nvGrpSpPr>
          <p:cNvPr id="6" name="Grupo 5">
            <a:extLst>
              <a:ext uri="{FF2B5EF4-FFF2-40B4-BE49-F238E27FC236}">
                <a16:creationId xmlns:a16="http://schemas.microsoft.com/office/drawing/2014/main" id="{AB543064-FB22-4F19-A4E9-CFB2C74CFF76}"/>
              </a:ext>
            </a:extLst>
          </p:cNvPr>
          <p:cNvGrpSpPr/>
          <p:nvPr/>
        </p:nvGrpSpPr>
        <p:grpSpPr>
          <a:xfrm>
            <a:off x="6269625" y="1311285"/>
            <a:ext cx="3114303" cy="5174581"/>
            <a:chOff x="-18459" y="841709"/>
            <a:chExt cx="3114303" cy="5174581"/>
          </a:xfrm>
        </p:grpSpPr>
        <p:pic>
          <p:nvPicPr>
            <p:cNvPr id="31" name="Picture 2" descr="Cómo configurar el APN de tu móvil? | Pepephone">
              <a:extLst>
                <a:ext uri="{FF2B5EF4-FFF2-40B4-BE49-F238E27FC236}">
                  <a16:creationId xmlns:a16="http://schemas.microsoft.com/office/drawing/2014/main" id="{F14E205F-5934-41A3-9B62-D380E2B4C8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18459" y="841709"/>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B9941206-91AD-43F6-8682-72DB5C0F9FFC}"/>
                </a:ext>
              </a:extLst>
            </p:cNvPr>
            <p:cNvPicPr>
              <a:picLocks noChangeAspect="1"/>
            </p:cNvPicPr>
            <p:nvPr/>
          </p:nvPicPr>
          <p:blipFill>
            <a:blip r:embed="rId4"/>
            <a:stretch>
              <a:fillRect/>
            </a:stretch>
          </p:blipFill>
          <p:spPr>
            <a:xfrm>
              <a:off x="513591" y="1504649"/>
              <a:ext cx="2050202" cy="3785193"/>
            </a:xfrm>
            <a:prstGeom prst="rect">
              <a:avLst/>
            </a:prstGeom>
            <a:ln>
              <a:solidFill>
                <a:schemeClr val="bg1">
                  <a:lumMod val="95000"/>
                </a:schemeClr>
              </a:solidFill>
            </a:ln>
          </p:spPr>
        </p:pic>
      </p:grpSp>
      <p:grpSp>
        <p:nvGrpSpPr>
          <p:cNvPr id="7" name="Grupo 6">
            <a:extLst>
              <a:ext uri="{FF2B5EF4-FFF2-40B4-BE49-F238E27FC236}">
                <a16:creationId xmlns:a16="http://schemas.microsoft.com/office/drawing/2014/main" id="{F8A36ADC-42C2-4369-B413-BB1D4E09A37A}"/>
              </a:ext>
            </a:extLst>
          </p:cNvPr>
          <p:cNvGrpSpPr/>
          <p:nvPr/>
        </p:nvGrpSpPr>
        <p:grpSpPr>
          <a:xfrm>
            <a:off x="9296984" y="1272586"/>
            <a:ext cx="3114303" cy="5174581"/>
            <a:chOff x="-215357" y="1683419"/>
            <a:chExt cx="3114303" cy="5174581"/>
          </a:xfrm>
        </p:grpSpPr>
        <p:pic>
          <p:nvPicPr>
            <p:cNvPr id="34" name="Picture 2" descr="Cómo configurar el APN de tu móvil? | Pepephone">
              <a:extLst>
                <a:ext uri="{FF2B5EF4-FFF2-40B4-BE49-F238E27FC236}">
                  <a16:creationId xmlns:a16="http://schemas.microsoft.com/office/drawing/2014/main" id="{8C759825-452F-4577-83F9-16604D70F1C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215357" y="1683419"/>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F0650CD3-C565-497E-87CC-A67903627EAD}"/>
                </a:ext>
              </a:extLst>
            </p:cNvPr>
            <p:cNvPicPr>
              <a:picLocks noChangeAspect="1"/>
            </p:cNvPicPr>
            <p:nvPr/>
          </p:nvPicPr>
          <p:blipFill>
            <a:blip r:embed="rId5"/>
            <a:stretch>
              <a:fillRect/>
            </a:stretch>
          </p:blipFill>
          <p:spPr>
            <a:xfrm>
              <a:off x="313423" y="2385059"/>
              <a:ext cx="2062130" cy="3785192"/>
            </a:xfrm>
            <a:prstGeom prst="rect">
              <a:avLst/>
            </a:prstGeom>
          </p:spPr>
        </p:pic>
      </p:grpSp>
      <p:grpSp>
        <p:nvGrpSpPr>
          <p:cNvPr id="3" name="Grupo 2">
            <a:extLst>
              <a:ext uri="{FF2B5EF4-FFF2-40B4-BE49-F238E27FC236}">
                <a16:creationId xmlns:a16="http://schemas.microsoft.com/office/drawing/2014/main" id="{47B1F2FD-1AC5-497D-B770-8E17E3A8C30F}"/>
              </a:ext>
            </a:extLst>
          </p:cNvPr>
          <p:cNvGrpSpPr/>
          <p:nvPr/>
        </p:nvGrpSpPr>
        <p:grpSpPr>
          <a:xfrm>
            <a:off x="3242265" y="1333318"/>
            <a:ext cx="3114303" cy="5174581"/>
            <a:chOff x="36167" y="586193"/>
            <a:chExt cx="3114303" cy="5174581"/>
          </a:xfrm>
        </p:grpSpPr>
        <p:pic>
          <p:nvPicPr>
            <p:cNvPr id="28" name="Picture 2" descr="Cómo configurar el APN de tu móvil? | Pepephone">
              <a:extLst>
                <a:ext uri="{FF2B5EF4-FFF2-40B4-BE49-F238E27FC236}">
                  <a16:creationId xmlns:a16="http://schemas.microsoft.com/office/drawing/2014/main" id="{D82A20EA-0A27-44CF-8C9B-3E6578C2EBE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36167" y="586193"/>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a:extLst>
                <a:ext uri="{FF2B5EF4-FFF2-40B4-BE49-F238E27FC236}">
                  <a16:creationId xmlns:a16="http://schemas.microsoft.com/office/drawing/2014/main" id="{6F11E19C-A417-4F0A-AF75-FE0666D46BAB}"/>
                </a:ext>
              </a:extLst>
            </p:cNvPr>
            <p:cNvPicPr>
              <a:picLocks noChangeAspect="1"/>
            </p:cNvPicPr>
            <p:nvPr/>
          </p:nvPicPr>
          <p:blipFill>
            <a:blip r:embed="rId6"/>
            <a:stretch>
              <a:fillRect/>
            </a:stretch>
          </p:blipFill>
          <p:spPr>
            <a:xfrm>
              <a:off x="559295" y="1249133"/>
              <a:ext cx="2062725" cy="3785191"/>
            </a:xfrm>
            <a:prstGeom prst="rect">
              <a:avLst/>
            </a:prstGeom>
          </p:spPr>
        </p:pic>
      </p:grpSp>
      <p:pic>
        <p:nvPicPr>
          <p:cNvPr id="16" name="Gráfico 15">
            <a:extLst>
              <a:ext uri="{FF2B5EF4-FFF2-40B4-BE49-F238E27FC236}">
                <a16:creationId xmlns:a16="http://schemas.microsoft.com/office/drawing/2014/main" id="{B4582907-5870-4B0C-841A-D26B2B847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071" y="303194"/>
            <a:ext cx="1679898" cy="307777"/>
          </a:xfrm>
          <a:prstGeom prst="rect">
            <a:avLst/>
          </a:prstGeom>
        </p:spPr>
      </p:pic>
      <p:sp>
        <p:nvSpPr>
          <p:cNvPr id="18" name="8 CuadroTexto">
            <a:extLst>
              <a:ext uri="{FF2B5EF4-FFF2-40B4-BE49-F238E27FC236}">
                <a16:creationId xmlns:a16="http://schemas.microsoft.com/office/drawing/2014/main" id="{F0F9F1AF-7A7F-4A00-9385-C584EFCC99B6}"/>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349266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BA23D662-4C2C-4910-A822-4CC95C4C857B}"/>
              </a:ext>
            </a:extLst>
          </p:cNvPr>
          <p:cNvSpPr/>
          <p:nvPr/>
        </p:nvSpPr>
        <p:spPr>
          <a:xfrm flipH="1">
            <a:off x="2986200" y="0"/>
            <a:ext cx="9205799"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grpSp>
        <p:nvGrpSpPr>
          <p:cNvPr id="7" name="Grupo 6">
            <a:extLst>
              <a:ext uri="{FF2B5EF4-FFF2-40B4-BE49-F238E27FC236}">
                <a16:creationId xmlns:a16="http://schemas.microsoft.com/office/drawing/2014/main" id="{C68BD1AD-1F6A-43D8-B285-ABA915860C95}"/>
              </a:ext>
            </a:extLst>
          </p:cNvPr>
          <p:cNvGrpSpPr/>
          <p:nvPr/>
        </p:nvGrpSpPr>
        <p:grpSpPr>
          <a:xfrm>
            <a:off x="9158585" y="1302948"/>
            <a:ext cx="3114303" cy="5174581"/>
            <a:chOff x="9547660" y="2743830"/>
            <a:chExt cx="3114303" cy="5174581"/>
          </a:xfrm>
        </p:grpSpPr>
        <p:pic>
          <p:nvPicPr>
            <p:cNvPr id="29" name="Picture 2" descr="Cómo configurar el APN de tu móvil? | Pepephone">
              <a:extLst>
                <a:ext uri="{FF2B5EF4-FFF2-40B4-BE49-F238E27FC236}">
                  <a16:creationId xmlns:a16="http://schemas.microsoft.com/office/drawing/2014/main" id="{FCC39CDE-99ED-46F4-AD4F-E89D729422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9547660" y="2743830"/>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a:ext uri="{FF2B5EF4-FFF2-40B4-BE49-F238E27FC236}">
                  <a16:creationId xmlns:a16="http://schemas.microsoft.com/office/drawing/2014/main" id="{1E2B085D-E585-419A-803B-4BAC3F5B9961}"/>
                </a:ext>
              </a:extLst>
            </p:cNvPr>
            <p:cNvPicPr>
              <a:picLocks noChangeAspect="1"/>
            </p:cNvPicPr>
            <p:nvPr/>
          </p:nvPicPr>
          <p:blipFill>
            <a:blip r:embed="rId4"/>
            <a:stretch>
              <a:fillRect/>
            </a:stretch>
          </p:blipFill>
          <p:spPr>
            <a:xfrm>
              <a:off x="10078733" y="3397446"/>
              <a:ext cx="2081691" cy="3753120"/>
            </a:xfrm>
            <a:prstGeom prst="rect">
              <a:avLst/>
            </a:prstGeom>
          </p:spPr>
        </p:pic>
      </p:grpSp>
      <p:sp>
        <p:nvSpPr>
          <p:cNvPr id="17" name="Rectángulo 16">
            <a:extLst>
              <a:ext uri="{FF2B5EF4-FFF2-40B4-BE49-F238E27FC236}">
                <a16:creationId xmlns:a16="http://schemas.microsoft.com/office/drawing/2014/main" id="{BF15B684-E57E-412F-A267-062B3C45E496}"/>
              </a:ext>
            </a:extLst>
          </p:cNvPr>
          <p:cNvSpPr/>
          <p:nvPr/>
        </p:nvSpPr>
        <p:spPr>
          <a:xfrm>
            <a:off x="-44532" y="1730085"/>
            <a:ext cx="3114303" cy="2585323"/>
          </a:xfrm>
          <a:prstGeom prst="rect">
            <a:avLst/>
          </a:prstGeom>
        </p:spPr>
        <p:txBody>
          <a:bodyPr wrap="square">
            <a:spAutoFit/>
          </a:bodyPr>
          <a:lstStyle/>
          <a:p>
            <a:pPr algn="ctr"/>
            <a:r>
              <a:rPr lang="es-ES" sz="27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Finaliza el trayecto y consulta todos tus desplazamientos, recibos, etc.</a:t>
            </a:r>
          </a:p>
        </p:txBody>
      </p:sp>
      <p:sp>
        <p:nvSpPr>
          <p:cNvPr id="37" name="CuadroTexto 36">
            <a:extLst>
              <a:ext uri="{FF2B5EF4-FFF2-40B4-BE49-F238E27FC236}">
                <a16:creationId xmlns:a16="http://schemas.microsoft.com/office/drawing/2014/main" id="{200BFC9F-877C-45C8-89E3-2486F68C57A7}"/>
              </a:ext>
            </a:extLst>
          </p:cNvPr>
          <p:cNvSpPr txBox="1"/>
          <p:nvPr/>
        </p:nvSpPr>
        <p:spPr>
          <a:xfrm>
            <a:off x="4347823" y="638926"/>
            <a:ext cx="6820919" cy="707886"/>
          </a:xfrm>
          <a:prstGeom prst="rect">
            <a:avLst/>
          </a:prstGeom>
          <a:noFill/>
        </p:spPr>
        <p:txBody>
          <a:bodyPr wrap="square" rtlCol="0">
            <a:spAutoFit/>
          </a:bodyPr>
          <a:lstStyle/>
          <a:p>
            <a:r>
              <a:rPr lang="es-ES" sz="4000" b="1" dirty="0">
                <a:solidFill>
                  <a:srgbClr val="695CC7"/>
                </a:solidFill>
                <a:latin typeface="GT Walsheim Pro Bold" panose="00000800000000000000"/>
              </a:rPr>
              <a:t>Paso 3: finaliza el trayecto</a:t>
            </a:r>
          </a:p>
        </p:txBody>
      </p:sp>
      <p:grpSp>
        <p:nvGrpSpPr>
          <p:cNvPr id="3" name="Grupo 2">
            <a:extLst>
              <a:ext uri="{FF2B5EF4-FFF2-40B4-BE49-F238E27FC236}">
                <a16:creationId xmlns:a16="http://schemas.microsoft.com/office/drawing/2014/main" id="{0125B3EA-09B5-443B-88B4-89A9A90EBD74}"/>
              </a:ext>
            </a:extLst>
          </p:cNvPr>
          <p:cNvGrpSpPr/>
          <p:nvPr/>
        </p:nvGrpSpPr>
        <p:grpSpPr>
          <a:xfrm>
            <a:off x="3039956" y="1302947"/>
            <a:ext cx="3114303" cy="5174581"/>
            <a:chOff x="-387242" y="841709"/>
            <a:chExt cx="3114303" cy="5174581"/>
          </a:xfrm>
        </p:grpSpPr>
        <p:pic>
          <p:nvPicPr>
            <p:cNvPr id="24" name="Picture 2" descr="Cómo configurar el APN de tu móvil? | Pepephone">
              <a:extLst>
                <a:ext uri="{FF2B5EF4-FFF2-40B4-BE49-F238E27FC236}">
                  <a16:creationId xmlns:a16="http://schemas.microsoft.com/office/drawing/2014/main" id="{3E11E191-E57A-4AA9-BCBD-D22881E83A3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387242" y="841709"/>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DB8183BD-AB7B-489C-805B-838AD3918770}"/>
                </a:ext>
              </a:extLst>
            </p:cNvPr>
            <p:cNvPicPr>
              <a:picLocks noChangeAspect="1"/>
            </p:cNvPicPr>
            <p:nvPr/>
          </p:nvPicPr>
          <p:blipFill>
            <a:blip r:embed="rId5"/>
            <a:stretch>
              <a:fillRect/>
            </a:stretch>
          </p:blipFill>
          <p:spPr>
            <a:xfrm>
              <a:off x="145790" y="1505958"/>
              <a:ext cx="2048237" cy="3824816"/>
            </a:xfrm>
            <a:prstGeom prst="rect">
              <a:avLst/>
            </a:prstGeom>
          </p:spPr>
        </p:pic>
      </p:grpSp>
      <p:grpSp>
        <p:nvGrpSpPr>
          <p:cNvPr id="6" name="Grupo 5">
            <a:extLst>
              <a:ext uri="{FF2B5EF4-FFF2-40B4-BE49-F238E27FC236}">
                <a16:creationId xmlns:a16="http://schemas.microsoft.com/office/drawing/2014/main" id="{FB294DDF-797E-46E8-88E2-D3C8EC97F0CF}"/>
              </a:ext>
            </a:extLst>
          </p:cNvPr>
          <p:cNvGrpSpPr/>
          <p:nvPr/>
        </p:nvGrpSpPr>
        <p:grpSpPr>
          <a:xfrm>
            <a:off x="6208015" y="1324880"/>
            <a:ext cx="3114303" cy="5174581"/>
            <a:chOff x="5796890" y="1316307"/>
            <a:chExt cx="3114303" cy="5174581"/>
          </a:xfrm>
        </p:grpSpPr>
        <p:pic>
          <p:nvPicPr>
            <p:cNvPr id="25" name="Picture 2" descr="Cómo configurar el APN de tu móvil? | Pepephone">
              <a:extLst>
                <a:ext uri="{FF2B5EF4-FFF2-40B4-BE49-F238E27FC236}">
                  <a16:creationId xmlns:a16="http://schemas.microsoft.com/office/drawing/2014/main" id="{5609A9EA-D7D3-4736-9785-BE6F9506644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5796890" y="1316307"/>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92BEDDB0-BBBE-4B44-B692-D95CF102E154}"/>
                </a:ext>
              </a:extLst>
            </p:cNvPr>
            <p:cNvPicPr>
              <a:picLocks noChangeAspect="1"/>
            </p:cNvPicPr>
            <p:nvPr/>
          </p:nvPicPr>
          <p:blipFill>
            <a:blip r:embed="rId6"/>
            <a:stretch>
              <a:fillRect/>
            </a:stretch>
          </p:blipFill>
          <p:spPr>
            <a:xfrm>
              <a:off x="6319291" y="1985738"/>
              <a:ext cx="2035106" cy="3830268"/>
            </a:xfrm>
            <a:prstGeom prst="rect">
              <a:avLst/>
            </a:prstGeom>
          </p:spPr>
        </p:pic>
      </p:grpSp>
      <p:pic>
        <p:nvPicPr>
          <p:cNvPr id="19" name="Gráfico 18">
            <a:extLst>
              <a:ext uri="{FF2B5EF4-FFF2-40B4-BE49-F238E27FC236}">
                <a16:creationId xmlns:a16="http://schemas.microsoft.com/office/drawing/2014/main" id="{D3F94190-6254-4C48-9E3E-CDB96B3D68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071" y="303194"/>
            <a:ext cx="1679898" cy="307777"/>
          </a:xfrm>
          <a:prstGeom prst="rect">
            <a:avLst/>
          </a:prstGeom>
        </p:spPr>
      </p:pic>
      <p:sp>
        <p:nvSpPr>
          <p:cNvPr id="21" name="8 CuadroTexto">
            <a:extLst>
              <a:ext uri="{FF2B5EF4-FFF2-40B4-BE49-F238E27FC236}">
                <a16:creationId xmlns:a16="http://schemas.microsoft.com/office/drawing/2014/main" id="{01F99416-0427-4E3E-A218-2EFF295090DA}"/>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374463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E06A58A-363F-4C97-8FB7-07D933917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341" y="0"/>
            <a:ext cx="4572000" cy="6858000"/>
          </a:xfrm>
          <a:prstGeom prst="rect">
            <a:avLst/>
          </a:prstGeom>
        </p:spPr>
      </p:pic>
      <p:sp>
        <p:nvSpPr>
          <p:cNvPr id="8" name="Rectángulo 7">
            <a:extLst>
              <a:ext uri="{FF2B5EF4-FFF2-40B4-BE49-F238E27FC236}">
                <a16:creationId xmlns:a16="http://schemas.microsoft.com/office/drawing/2014/main" id="{48873A9F-ECAE-4248-B7CC-23830FC5ACF8}"/>
              </a:ext>
            </a:extLst>
          </p:cNvPr>
          <p:cNvSpPr/>
          <p:nvPr/>
        </p:nvSpPr>
        <p:spPr>
          <a:xfrm>
            <a:off x="8643207" y="2524536"/>
            <a:ext cx="3128231" cy="2871748"/>
          </a:xfrm>
          <a:prstGeom prst="rect">
            <a:avLst/>
          </a:prstGeom>
        </p:spPr>
        <p:txBody>
          <a:bodyPr wrap="square">
            <a:spAutoFit/>
          </a:bodyPr>
          <a:lstStyle/>
          <a:p>
            <a:pPr>
              <a:lnSpc>
                <a:spcPct val="107000"/>
              </a:lnSpc>
              <a:buClr>
                <a:srgbClr val="FC9BB3"/>
              </a:buClr>
            </a:pPr>
            <a:r>
              <a:rPr lang="es-ES" sz="26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Mar Garre</a:t>
            </a:r>
          </a:p>
          <a:p>
            <a:pPr>
              <a:lnSpc>
                <a:spcPct val="107000"/>
              </a:lnSpc>
              <a:buClr>
                <a:srgbClr val="FC9BB3"/>
              </a:buClr>
            </a:pPr>
            <a:r>
              <a:rPr lang="es-ES" sz="2400" b="1" dirty="0">
                <a:solidFill>
                  <a:srgbClr val="F6BE00"/>
                </a:solidFill>
                <a:latin typeface="GT Walsheim Pro Bold" panose="00000800000000000000" pitchFamily="2" charset="0"/>
                <a:ea typeface="Verdana" panose="020B0604030504040204" pitchFamily="34" charset="0"/>
              </a:rPr>
              <a:t>Directora de Personas, Comunicación y Sostenibilidad de Línea Directa Aseguradora.</a:t>
            </a:r>
          </a:p>
        </p:txBody>
      </p:sp>
      <p:sp>
        <p:nvSpPr>
          <p:cNvPr id="14" name="Rectángulo 13">
            <a:extLst>
              <a:ext uri="{FF2B5EF4-FFF2-40B4-BE49-F238E27FC236}">
                <a16:creationId xmlns:a16="http://schemas.microsoft.com/office/drawing/2014/main" id="{946A76BF-CA81-4E64-8856-70AC8E9EBFB8}"/>
              </a:ext>
            </a:extLst>
          </p:cNvPr>
          <p:cNvSpPr/>
          <p:nvPr/>
        </p:nvSpPr>
        <p:spPr>
          <a:xfrm>
            <a:off x="0" y="0"/>
            <a:ext cx="3745341"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pic>
        <p:nvPicPr>
          <p:cNvPr id="15" name="Gráfico 14">
            <a:extLst>
              <a:ext uri="{FF2B5EF4-FFF2-40B4-BE49-F238E27FC236}">
                <a16:creationId xmlns:a16="http://schemas.microsoft.com/office/drawing/2014/main" id="{9DDB82D9-926B-4957-B566-12DF39DA8D3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63815"/>
          <a:stretch/>
        </p:blipFill>
        <p:spPr>
          <a:xfrm>
            <a:off x="105771" y="1396722"/>
            <a:ext cx="3639571" cy="2984500"/>
          </a:xfrm>
          <a:prstGeom prst="rect">
            <a:avLst/>
          </a:prstGeom>
        </p:spPr>
      </p:pic>
      <p:pic>
        <p:nvPicPr>
          <p:cNvPr id="9" name="Gráfico 8">
            <a:extLst>
              <a:ext uri="{FF2B5EF4-FFF2-40B4-BE49-F238E27FC236}">
                <a16:creationId xmlns:a16="http://schemas.microsoft.com/office/drawing/2014/main" id="{AEF63BFB-E749-4BDB-A498-405E30F669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9939" y="5143019"/>
            <a:ext cx="2602209" cy="476592"/>
          </a:xfrm>
          <a:prstGeom prst="rect">
            <a:avLst/>
          </a:prstGeom>
        </p:spPr>
      </p:pic>
      <p:sp>
        <p:nvSpPr>
          <p:cNvPr id="10" name="8 CuadroTexto">
            <a:extLst>
              <a:ext uri="{FF2B5EF4-FFF2-40B4-BE49-F238E27FC236}">
                <a16:creationId xmlns:a16="http://schemas.microsoft.com/office/drawing/2014/main" id="{E75027B4-4020-4917-AE7A-1E8D5174D6CE}"/>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197829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4C06DA9-F461-4604-8F74-28B3C7880E62}"/>
              </a:ext>
            </a:extLst>
          </p:cNvPr>
          <p:cNvSpPr/>
          <p:nvPr/>
        </p:nvSpPr>
        <p:spPr>
          <a:xfrm>
            <a:off x="4329286" y="2011998"/>
            <a:ext cx="2156404" cy="1015662"/>
          </a:xfrm>
          <a:prstGeom prst="rect">
            <a:avLst/>
          </a:prstGeom>
          <a:solidFill>
            <a:srgbClr val="E0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Rectángulo 29">
            <a:extLst>
              <a:ext uri="{FF2B5EF4-FFF2-40B4-BE49-F238E27FC236}">
                <a16:creationId xmlns:a16="http://schemas.microsoft.com/office/drawing/2014/main" id="{D387C03D-325B-43D8-B813-E997A6CCACAA}"/>
              </a:ext>
            </a:extLst>
          </p:cNvPr>
          <p:cNvSpPr/>
          <p:nvPr/>
        </p:nvSpPr>
        <p:spPr>
          <a:xfrm>
            <a:off x="6485689" y="2024425"/>
            <a:ext cx="5112823" cy="1015662"/>
          </a:xfrm>
          <a:prstGeom prst="rect">
            <a:avLst/>
          </a:prstGeom>
          <a:noFill/>
          <a:ln>
            <a:solidFill>
              <a:srgbClr val="E0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Elipse 6">
            <a:extLst>
              <a:ext uri="{FF2B5EF4-FFF2-40B4-BE49-F238E27FC236}">
                <a16:creationId xmlns:a16="http://schemas.microsoft.com/office/drawing/2014/main" id="{7AF3066D-2B5D-4B12-929F-C18E2A8CE8E5}"/>
              </a:ext>
            </a:extLst>
          </p:cNvPr>
          <p:cNvSpPr/>
          <p:nvPr/>
        </p:nvSpPr>
        <p:spPr>
          <a:xfrm>
            <a:off x="5905645" y="1999572"/>
            <a:ext cx="1052943" cy="1052943"/>
          </a:xfrm>
          <a:prstGeom prst="ellipse">
            <a:avLst/>
          </a:prstGeom>
          <a:solidFill>
            <a:srgbClr val="FC9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Rectángulo 30">
            <a:extLst>
              <a:ext uri="{FF2B5EF4-FFF2-40B4-BE49-F238E27FC236}">
                <a16:creationId xmlns:a16="http://schemas.microsoft.com/office/drawing/2014/main" id="{3E6918E9-E63D-404D-A003-71776ED07866}"/>
              </a:ext>
            </a:extLst>
          </p:cNvPr>
          <p:cNvSpPr/>
          <p:nvPr/>
        </p:nvSpPr>
        <p:spPr>
          <a:xfrm>
            <a:off x="4329286" y="3211359"/>
            <a:ext cx="2156404" cy="1368608"/>
          </a:xfrm>
          <a:prstGeom prst="rect">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2" name="Rectángulo 31">
            <a:extLst>
              <a:ext uri="{FF2B5EF4-FFF2-40B4-BE49-F238E27FC236}">
                <a16:creationId xmlns:a16="http://schemas.microsoft.com/office/drawing/2014/main" id="{A4F2EEB3-C210-4934-B665-93E2AB43C8EF}"/>
              </a:ext>
            </a:extLst>
          </p:cNvPr>
          <p:cNvSpPr/>
          <p:nvPr/>
        </p:nvSpPr>
        <p:spPr>
          <a:xfrm>
            <a:off x="6485689" y="3223786"/>
            <a:ext cx="5112823" cy="1368608"/>
          </a:xfrm>
          <a:prstGeom prst="rect">
            <a:avLst/>
          </a:prstGeom>
          <a:noFill/>
          <a:ln>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3" name="Elipse 32">
            <a:extLst>
              <a:ext uri="{FF2B5EF4-FFF2-40B4-BE49-F238E27FC236}">
                <a16:creationId xmlns:a16="http://schemas.microsoft.com/office/drawing/2014/main" id="{09CFC036-D1B8-4B7C-87C6-D0F7EE1093CD}"/>
              </a:ext>
            </a:extLst>
          </p:cNvPr>
          <p:cNvSpPr/>
          <p:nvPr/>
        </p:nvSpPr>
        <p:spPr>
          <a:xfrm>
            <a:off x="5905645" y="3393342"/>
            <a:ext cx="1052943" cy="1052943"/>
          </a:xfrm>
          <a:prstGeom prst="ellipse">
            <a:avLst/>
          </a:prstGeom>
          <a:solidFill>
            <a:srgbClr val="FFA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Rectángulo 33">
            <a:extLst>
              <a:ext uri="{FF2B5EF4-FFF2-40B4-BE49-F238E27FC236}">
                <a16:creationId xmlns:a16="http://schemas.microsoft.com/office/drawing/2014/main" id="{19222886-068A-41EF-AEF6-1CA829760A9E}"/>
              </a:ext>
            </a:extLst>
          </p:cNvPr>
          <p:cNvSpPr/>
          <p:nvPr/>
        </p:nvSpPr>
        <p:spPr>
          <a:xfrm>
            <a:off x="4329286" y="4751237"/>
            <a:ext cx="2156404" cy="1015662"/>
          </a:xfrm>
          <a:prstGeom prst="rect">
            <a:avLst/>
          </a:prstGeom>
          <a:solidFill>
            <a:srgbClr val="E0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Rectángulo 34">
            <a:extLst>
              <a:ext uri="{FF2B5EF4-FFF2-40B4-BE49-F238E27FC236}">
                <a16:creationId xmlns:a16="http://schemas.microsoft.com/office/drawing/2014/main" id="{93D917ED-D17F-49DB-9168-5E9510BAE459}"/>
              </a:ext>
            </a:extLst>
          </p:cNvPr>
          <p:cNvSpPr/>
          <p:nvPr/>
        </p:nvSpPr>
        <p:spPr>
          <a:xfrm>
            <a:off x="6485689" y="4763664"/>
            <a:ext cx="5112823" cy="1015662"/>
          </a:xfrm>
          <a:prstGeom prst="rect">
            <a:avLst/>
          </a:prstGeom>
          <a:noFill/>
          <a:ln>
            <a:solidFill>
              <a:srgbClr val="E0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Elipse 35">
            <a:extLst>
              <a:ext uri="{FF2B5EF4-FFF2-40B4-BE49-F238E27FC236}">
                <a16:creationId xmlns:a16="http://schemas.microsoft.com/office/drawing/2014/main" id="{80356D6B-AA05-48A4-99AD-D2548D53D204}"/>
              </a:ext>
            </a:extLst>
          </p:cNvPr>
          <p:cNvSpPr/>
          <p:nvPr/>
        </p:nvSpPr>
        <p:spPr>
          <a:xfrm>
            <a:off x="5905645" y="4738811"/>
            <a:ext cx="1052943" cy="1052943"/>
          </a:xfrm>
          <a:prstGeom prst="ellipse">
            <a:avLst/>
          </a:prstGeom>
          <a:solidFill>
            <a:srgbClr val="FC9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6DDCBA59-326C-4C6B-8491-9A87F3624D49}"/>
              </a:ext>
            </a:extLst>
          </p:cNvPr>
          <p:cNvSpPr txBox="1"/>
          <p:nvPr/>
        </p:nvSpPr>
        <p:spPr>
          <a:xfrm>
            <a:off x="7115744" y="2104330"/>
            <a:ext cx="4400319" cy="830997"/>
          </a:xfrm>
          <a:prstGeom prst="rect">
            <a:avLst/>
          </a:prstGeom>
          <a:noFill/>
        </p:spPr>
        <p:txBody>
          <a:bodyPr wrap="square" rtlCol="0">
            <a:spAutoFit/>
          </a:bodyPr>
          <a:lstStyle/>
          <a:p>
            <a:r>
              <a:rPr lang="es-ES" sz="1600" b="1" dirty="0">
                <a:latin typeface="GT Walsheim Pro Bold" panose="00000800000000000000" pitchFamily="2" charset="0"/>
              </a:rPr>
              <a:t>La App de </a:t>
            </a:r>
            <a:r>
              <a:rPr lang="es-ES" sz="1600" b="1" dirty="0" err="1">
                <a:latin typeface="GT Walsheim Pro Bold" panose="00000800000000000000" pitchFamily="2" charset="0"/>
              </a:rPr>
              <a:t>Safe&amp;Go</a:t>
            </a:r>
            <a:r>
              <a:rPr lang="es-ES" sz="1600" b="1" dirty="0">
                <a:latin typeface="GT Walsheim Pro Bold" panose="00000800000000000000" pitchFamily="2" charset="0"/>
              </a:rPr>
              <a:t> </a:t>
            </a:r>
            <a:r>
              <a:rPr lang="es-ES" sz="1600" dirty="0">
                <a:latin typeface="GT Walsheim Pro Bold" panose="00000800000000000000" pitchFamily="2" charset="0"/>
              </a:rPr>
              <a:t>geolocaliza el accidente, lo que reduce los tiempos de respuesta de los servicios de emergencia.</a:t>
            </a:r>
          </a:p>
        </p:txBody>
      </p:sp>
      <p:sp>
        <p:nvSpPr>
          <p:cNvPr id="16" name="CuadroTexto 15">
            <a:extLst>
              <a:ext uri="{FF2B5EF4-FFF2-40B4-BE49-F238E27FC236}">
                <a16:creationId xmlns:a16="http://schemas.microsoft.com/office/drawing/2014/main" id="{B2FB73AC-DA2E-4282-941A-9D7A3C82E4FB}"/>
              </a:ext>
            </a:extLst>
          </p:cNvPr>
          <p:cNvSpPr txBox="1"/>
          <p:nvPr/>
        </p:nvSpPr>
        <p:spPr>
          <a:xfrm>
            <a:off x="6173350" y="2011998"/>
            <a:ext cx="516488" cy="1015663"/>
          </a:xfrm>
          <a:prstGeom prst="rect">
            <a:avLst/>
          </a:prstGeom>
          <a:noFill/>
        </p:spPr>
        <p:txBody>
          <a:bodyPr wrap="none" rtlCol="0">
            <a:spAutoFit/>
          </a:bodyPr>
          <a:lstStyle/>
          <a:p>
            <a:r>
              <a:rPr lang="es-ES" sz="6000" b="1" dirty="0">
                <a:solidFill>
                  <a:schemeClr val="bg1"/>
                </a:solidFill>
                <a:latin typeface="GT Walsheim Pro Bold" panose="00000800000000000000"/>
              </a:rPr>
              <a:t>1</a:t>
            </a:r>
          </a:p>
        </p:txBody>
      </p:sp>
      <p:sp>
        <p:nvSpPr>
          <p:cNvPr id="17" name="CuadroTexto 16">
            <a:extLst>
              <a:ext uri="{FF2B5EF4-FFF2-40B4-BE49-F238E27FC236}">
                <a16:creationId xmlns:a16="http://schemas.microsoft.com/office/drawing/2014/main" id="{E6CBD7CD-1A0E-435A-8BCF-65B4CCED8ED2}"/>
              </a:ext>
            </a:extLst>
          </p:cNvPr>
          <p:cNvSpPr txBox="1"/>
          <p:nvPr/>
        </p:nvSpPr>
        <p:spPr>
          <a:xfrm>
            <a:off x="6110406" y="3410935"/>
            <a:ext cx="657552" cy="1015663"/>
          </a:xfrm>
          <a:prstGeom prst="rect">
            <a:avLst/>
          </a:prstGeom>
          <a:noFill/>
        </p:spPr>
        <p:txBody>
          <a:bodyPr wrap="none" rtlCol="0">
            <a:spAutoFit/>
          </a:bodyPr>
          <a:lstStyle/>
          <a:p>
            <a:r>
              <a:rPr lang="es-ES" sz="6000" b="1" dirty="0">
                <a:solidFill>
                  <a:schemeClr val="bg1"/>
                </a:solidFill>
                <a:latin typeface="GT Walsheim Pro Bold" panose="00000800000000000000"/>
              </a:rPr>
              <a:t>2</a:t>
            </a:r>
          </a:p>
        </p:txBody>
      </p:sp>
      <p:sp>
        <p:nvSpPr>
          <p:cNvPr id="18" name="CuadroTexto 17">
            <a:extLst>
              <a:ext uri="{FF2B5EF4-FFF2-40B4-BE49-F238E27FC236}">
                <a16:creationId xmlns:a16="http://schemas.microsoft.com/office/drawing/2014/main" id="{6072D714-D122-492E-AA7B-8DF594001928}"/>
              </a:ext>
            </a:extLst>
          </p:cNvPr>
          <p:cNvSpPr txBox="1"/>
          <p:nvPr/>
        </p:nvSpPr>
        <p:spPr>
          <a:xfrm>
            <a:off x="7116683" y="3357054"/>
            <a:ext cx="4105500" cy="1077218"/>
          </a:xfrm>
          <a:prstGeom prst="rect">
            <a:avLst/>
          </a:prstGeom>
          <a:noFill/>
        </p:spPr>
        <p:txBody>
          <a:bodyPr wrap="square" rtlCol="0">
            <a:spAutoFit/>
          </a:bodyPr>
          <a:lstStyle/>
          <a:p>
            <a:r>
              <a:rPr lang="es-ES" sz="1600" dirty="0">
                <a:latin typeface="GT Walsheim Pro Bold" panose="00000800000000000000" pitchFamily="2" charset="0"/>
              </a:rPr>
              <a:t>Puede reportar </a:t>
            </a:r>
            <a:r>
              <a:rPr lang="es-ES" sz="1600" b="1" dirty="0">
                <a:latin typeface="GT Walsheim Pro Bold" panose="00000800000000000000" pitchFamily="2" charset="0"/>
              </a:rPr>
              <a:t>cómo ha sido el accidente </a:t>
            </a:r>
            <a:r>
              <a:rPr lang="es-ES" sz="1600" dirty="0">
                <a:latin typeface="GT Walsheim Pro Bold" panose="00000800000000000000" pitchFamily="2" charset="0"/>
              </a:rPr>
              <a:t>y los daños, con texto y fotos. Toda la documentación se hará por la web o la App.</a:t>
            </a:r>
          </a:p>
        </p:txBody>
      </p:sp>
      <p:sp>
        <p:nvSpPr>
          <p:cNvPr id="20" name="CuadroTexto 19">
            <a:extLst>
              <a:ext uri="{FF2B5EF4-FFF2-40B4-BE49-F238E27FC236}">
                <a16:creationId xmlns:a16="http://schemas.microsoft.com/office/drawing/2014/main" id="{2A3CD194-F862-4D40-A7CD-958028D07C7A}"/>
              </a:ext>
            </a:extLst>
          </p:cNvPr>
          <p:cNvSpPr txBox="1"/>
          <p:nvPr/>
        </p:nvSpPr>
        <p:spPr>
          <a:xfrm>
            <a:off x="6120024" y="4763662"/>
            <a:ext cx="647934" cy="1015663"/>
          </a:xfrm>
          <a:prstGeom prst="rect">
            <a:avLst/>
          </a:prstGeom>
          <a:noFill/>
        </p:spPr>
        <p:txBody>
          <a:bodyPr wrap="none" rtlCol="0">
            <a:spAutoFit/>
          </a:bodyPr>
          <a:lstStyle/>
          <a:p>
            <a:r>
              <a:rPr lang="es-ES" sz="6000" b="1" dirty="0">
                <a:solidFill>
                  <a:schemeClr val="bg1"/>
                </a:solidFill>
                <a:latin typeface="GT Walsheim Pro Bold" panose="00000800000000000000"/>
              </a:rPr>
              <a:t>3</a:t>
            </a:r>
          </a:p>
        </p:txBody>
      </p:sp>
      <p:sp>
        <p:nvSpPr>
          <p:cNvPr id="21" name="CuadroTexto 20">
            <a:extLst>
              <a:ext uri="{FF2B5EF4-FFF2-40B4-BE49-F238E27FC236}">
                <a16:creationId xmlns:a16="http://schemas.microsoft.com/office/drawing/2014/main" id="{B4B3D7EA-73C7-4136-911C-F76FBC7988CB}"/>
              </a:ext>
            </a:extLst>
          </p:cNvPr>
          <p:cNvSpPr txBox="1"/>
          <p:nvPr/>
        </p:nvSpPr>
        <p:spPr>
          <a:xfrm>
            <a:off x="7102039" y="5089790"/>
            <a:ext cx="5092248" cy="338554"/>
          </a:xfrm>
          <a:prstGeom prst="rect">
            <a:avLst/>
          </a:prstGeom>
          <a:noFill/>
        </p:spPr>
        <p:txBody>
          <a:bodyPr wrap="square" rtlCol="0">
            <a:spAutoFit/>
          </a:bodyPr>
          <a:lstStyle/>
          <a:p>
            <a:r>
              <a:rPr lang="es-ES" sz="1600" b="1" dirty="0">
                <a:latin typeface="GT Walsheim Pro Bold" panose="00000800000000000000" pitchFamily="2" charset="0"/>
              </a:rPr>
              <a:t>Indemnización inmediata. </a:t>
            </a:r>
          </a:p>
        </p:txBody>
      </p:sp>
      <p:sp>
        <p:nvSpPr>
          <p:cNvPr id="24" name="Rectángulo 23">
            <a:extLst>
              <a:ext uri="{FF2B5EF4-FFF2-40B4-BE49-F238E27FC236}">
                <a16:creationId xmlns:a16="http://schemas.microsoft.com/office/drawing/2014/main" id="{EA894E9C-35FE-48AB-ADF4-FC13E246EC1A}"/>
              </a:ext>
            </a:extLst>
          </p:cNvPr>
          <p:cNvSpPr/>
          <p:nvPr/>
        </p:nvSpPr>
        <p:spPr>
          <a:xfrm>
            <a:off x="354066" y="700359"/>
            <a:ext cx="3375252" cy="1477328"/>
          </a:xfrm>
          <a:prstGeom prst="rect">
            <a:avLst/>
          </a:prstGeom>
        </p:spPr>
        <p:txBody>
          <a:bodyPr wrap="square">
            <a:spAutoFit/>
          </a:bodyPr>
          <a:lstStyle/>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Cómo</a:t>
            </a:r>
          </a:p>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funciona en caso de accidente…</a:t>
            </a:r>
          </a:p>
        </p:txBody>
      </p:sp>
      <p:sp>
        <p:nvSpPr>
          <p:cNvPr id="26" name="Rectángulo 25">
            <a:extLst>
              <a:ext uri="{FF2B5EF4-FFF2-40B4-BE49-F238E27FC236}">
                <a16:creationId xmlns:a16="http://schemas.microsoft.com/office/drawing/2014/main" id="{F98BE1C1-64DE-45CA-962E-FCD2414313E8}"/>
              </a:ext>
            </a:extLst>
          </p:cNvPr>
          <p:cNvSpPr/>
          <p:nvPr/>
        </p:nvSpPr>
        <p:spPr>
          <a:xfrm>
            <a:off x="4329286" y="734981"/>
            <a:ext cx="7186777" cy="1200329"/>
          </a:xfrm>
          <a:prstGeom prst="rect">
            <a:avLst/>
          </a:prstGeom>
        </p:spPr>
        <p:txBody>
          <a:bodyPr wrap="square">
            <a:spAutoFit/>
          </a:bodyPr>
          <a:lstStyle/>
          <a:p>
            <a:pPr algn="just"/>
            <a:r>
              <a:rPr lang="es-ES" dirty="0">
                <a:solidFill>
                  <a:srgbClr val="000000"/>
                </a:solidFill>
                <a:latin typeface="GT Walsheim Pro" panose="00000500000000000000" pitchFamily="50" charset="0"/>
              </a:rPr>
              <a:t>En caso de sufrir un accidente durante su trayecto en un VMP, la propia App </a:t>
            </a:r>
            <a:r>
              <a:rPr lang="es-ES" b="1" dirty="0">
                <a:solidFill>
                  <a:srgbClr val="000000"/>
                </a:solidFill>
                <a:latin typeface="GT Walsheim Pro" panose="00000500000000000000" pitchFamily="50" charset="0"/>
              </a:rPr>
              <a:t>te guía en el proceso de reportar el siniestro</a:t>
            </a:r>
            <a:r>
              <a:rPr lang="es-ES" dirty="0">
                <a:solidFill>
                  <a:srgbClr val="000000"/>
                </a:solidFill>
                <a:latin typeface="GT Walsheim Pro" panose="00000500000000000000" pitchFamily="50" charset="0"/>
              </a:rPr>
              <a:t>, recoge la información del accidente y te permite solicitar y recibir asistencia:</a:t>
            </a:r>
          </a:p>
        </p:txBody>
      </p:sp>
      <p:pic>
        <p:nvPicPr>
          <p:cNvPr id="37" name="Gráfico 36">
            <a:extLst>
              <a:ext uri="{FF2B5EF4-FFF2-40B4-BE49-F238E27FC236}">
                <a16:creationId xmlns:a16="http://schemas.microsoft.com/office/drawing/2014/main" id="{7BC4FC17-3AAE-4EB9-B773-D21C2FBA7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41671" y="3534901"/>
            <a:ext cx="520825" cy="767532"/>
          </a:xfrm>
          <a:prstGeom prst="rect">
            <a:avLst/>
          </a:prstGeom>
        </p:spPr>
      </p:pic>
      <p:pic>
        <p:nvPicPr>
          <p:cNvPr id="38" name="Gráfico 37">
            <a:extLst>
              <a:ext uri="{FF2B5EF4-FFF2-40B4-BE49-F238E27FC236}">
                <a16:creationId xmlns:a16="http://schemas.microsoft.com/office/drawing/2014/main" id="{34C557F6-B854-4C05-BC21-70A63E2D3E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70640" y="4949505"/>
            <a:ext cx="733425" cy="619125"/>
          </a:xfrm>
          <a:prstGeom prst="rect">
            <a:avLst/>
          </a:prstGeom>
        </p:spPr>
      </p:pic>
      <p:pic>
        <p:nvPicPr>
          <p:cNvPr id="39" name="Gráfico 38">
            <a:extLst>
              <a:ext uri="{FF2B5EF4-FFF2-40B4-BE49-F238E27FC236}">
                <a16:creationId xmlns:a16="http://schemas.microsoft.com/office/drawing/2014/main" id="{D86449DC-B5AA-4E6C-83C9-523AB74AC2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0640" y="2153501"/>
            <a:ext cx="647037" cy="647037"/>
          </a:xfrm>
          <a:prstGeom prst="rect">
            <a:avLst/>
          </a:prstGeom>
        </p:spPr>
      </p:pic>
      <p:pic>
        <p:nvPicPr>
          <p:cNvPr id="8" name="Gráfico 7">
            <a:extLst>
              <a:ext uri="{FF2B5EF4-FFF2-40B4-BE49-F238E27FC236}">
                <a16:creationId xmlns:a16="http://schemas.microsoft.com/office/drawing/2014/main" id="{70025C96-DF25-45F2-8FBB-98F83E2C0A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6337" y="3133683"/>
            <a:ext cx="3102440" cy="2934502"/>
          </a:xfrm>
          <a:prstGeom prst="rect">
            <a:avLst/>
          </a:prstGeom>
        </p:spPr>
      </p:pic>
      <p:pic>
        <p:nvPicPr>
          <p:cNvPr id="25" name="Gráfico 24">
            <a:extLst>
              <a:ext uri="{FF2B5EF4-FFF2-40B4-BE49-F238E27FC236}">
                <a16:creationId xmlns:a16="http://schemas.microsoft.com/office/drawing/2014/main" id="{C2F398E6-0354-407C-99A7-DCED9827AB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7071" y="303194"/>
            <a:ext cx="1679898" cy="307777"/>
          </a:xfrm>
          <a:prstGeom prst="rect">
            <a:avLst/>
          </a:prstGeom>
        </p:spPr>
      </p:pic>
      <p:sp>
        <p:nvSpPr>
          <p:cNvPr id="27" name="8 CuadroTexto">
            <a:extLst>
              <a:ext uri="{FF2B5EF4-FFF2-40B4-BE49-F238E27FC236}">
                <a16:creationId xmlns:a16="http://schemas.microsoft.com/office/drawing/2014/main" id="{30A092FC-A5FF-43CD-80EC-8112175B6F14}"/>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9843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7" grpId="0" animBg="1"/>
      <p:bldP spid="31" grpId="0" animBg="1"/>
      <p:bldP spid="32" grpId="0" animBg="1"/>
      <p:bldP spid="33" grpId="0" animBg="1"/>
      <p:bldP spid="34" grpId="0" animBg="1"/>
      <p:bldP spid="35" grpId="0" animBg="1"/>
      <p:bldP spid="36" grpId="0" animBg="1"/>
      <p:bldP spid="6" grpId="0"/>
      <p:bldP spid="16" grpId="0"/>
      <p:bldP spid="17" grpId="0"/>
      <p:bldP spid="18" grpId="0"/>
      <p:bldP spid="20" grpId="0"/>
      <p:bldP spid="21"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48031D89-47D0-4593-A937-D26A78678CE0}"/>
              </a:ext>
            </a:extLst>
          </p:cNvPr>
          <p:cNvSpPr/>
          <p:nvPr/>
        </p:nvSpPr>
        <p:spPr>
          <a:xfrm flipH="1">
            <a:off x="2981516" y="0"/>
            <a:ext cx="9205799"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sp>
        <p:nvSpPr>
          <p:cNvPr id="17" name="Rectángulo 16">
            <a:extLst>
              <a:ext uri="{FF2B5EF4-FFF2-40B4-BE49-F238E27FC236}">
                <a16:creationId xmlns:a16="http://schemas.microsoft.com/office/drawing/2014/main" id="{BF15B684-E57E-412F-A267-062B3C45E496}"/>
              </a:ext>
            </a:extLst>
          </p:cNvPr>
          <p:cNvSpPr/>
          <p:nvPr/>
        </p:nvSpPr>
        <p:spPr>
          <a:xfrm>
            <a:off x="29589" y="1135741"/>
            <a:ext cx="2857147" cy="4524315"/>
          </a:xfrm>
          <a:prstGeom prst="rect">
            <a:avLst/>
          </a:prstGeom>
        </p:spPr>
        <p:txBody>
          <a:bodyPr wrap="square">
            <a:spAutoFit/>
          </a:bodyPr>
          <a:lstStyle/>
          <a:p>
            <a:pPr algn="ctr"/>
            <a:r>
              <a:rPr lang="es-ES" sz="2400" b="1" dirty="0">
                <a:solidFill>
                  <a:schemeClr val="bg1">
                    <a:lumMod val="50000"/>
                  </a:schemeClr>
                </a:solidFill>
                <a:latin typeface="GT Walsheim Pro Bold" panose="00000800000000000000" pitchFamily="2" charset="0"/>
                <a:ea typeface="Verdana" panose="020B0604030504040204" pitchFamily="34" charset="0"/>
                <a:cs typeface="Verdana" panose="020B0604030504040204" pitchFamily="34" charset="0"/>
              </a:rPr>
              <a:t>La App permite geolocalizar el lugar del accidente, lo que incrementa la seguridad del usuario. </a:t>
            </a:r>
          </a:p>
          <a:p>
            <a:pPr algn="ctr"/>
            <a:endParaRPr lang="es-ES" sz="24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endParaRPr>
          </a:p>
          <a:p>
            <a:pPr algn="ctr"/>
            <a:r>
              <a:rPr lang="es-ES" sz="24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Además, se puede enviar fotos, documentación y textos sin una sola llamada.</a:t>
            </a:r>
          </a:p>
        </p:txBody>
      </p:sp>
      <p:sp>
        <p:nvSpPr>
          <p:cNvPr id="37" name="CuadroTexto 36">
            <a:extLst>
              <a:ext uri="{FF2B5EF4-FFF2-40B4-BE49-F238E27FC236}">
                <a16:creationId xmlns:a16="http://schemas.microsoft.com/office/drawing/2014/main" id="{200BFC9F-877C-45C8-89E3-2486F68C57A7}"/>
              </a:ext>
            </a:extLst>
          </p:cNvPr>
          <p:cNvSpPr txBox="1"/>
          <p:nvPr/>
        </p:nvSpPr>
        <p:spPr>
          <a:xfrm>
            <a:off x="4930631" y="527343"/>
            <a:ext cx="5790952" cy="707886"/>
          </a:xfrm>
          <a:prstGeom prst="rect">
            <a:avLst/>
          </a:prstGeom>
          <a:noFill/>
        </p:spPr>
        <p:txBody>
          <a:bodyPr wrap="square" rtlCol="0">
            <a:spAutoFit/>
          </a:bodyPr>
          <a:lstStyle/>
          <a:p>
            <a:r>
              <a:rPr lang="es-ES" sz="4000" b="1" dirty="0">
                <a:solidFill>
                  <a:srgbClr val="695CC7"/>
                </a:solidFill>
                <a:latin typeface="GT Walsheim Pro Bold" panose="00000800000000000000"/>
              </a:rPr>
              <a:t>He tenido un accidente</a:t>
            </a:r>
          </a:p>
        </p:txBody>
      </p:sp>
      <p:grpSp>
        <p:nvGrpSpPr>
          <p:cNvPr id="3" name="Grupo 2">
            <a:extLst>
              <a:ext uri="{FF2B5EF4-FFF2-40B4-BE49-F238E27FC236}">
                <a16:creationId xmlns:a16="http://schemas.microsoft.com/office/drawing/2014/main" id="{3CA1F639-2517-40E2-99F7-F9919A71B3FF}"/>
              </a:ext>
            </a:extLst>
          </p:cNvPr>
          <p:cNvGrpSpPr/>
          <p:nvPr/>
        </p:nvGrpSpPr>
        <p:grpSpPr>
          <a:xfrm>
            <a:off x="2963547" y="1333400"/>
            <a:ext cx="3114303" cy="5174581"/>
            <a:chOff x="-227567" y="841709"/>
            <a:chExt cx="3114303" cy="5174581"/>
          </a:xfrm>
        </p:grpSpPr>
        <p:pic>
          <p:nvPicPr>
            <p:cNvPr id="25" name="Picture 2" descr="Cómo configurar el APN de tu móvil? | Pepephone">
              <a:extLst>
                <a:ext uri="{FF2B5EF4-FFF2-40B4-BE49-F238E27FC236}">
                  <a16:creationId xmlns:a16="http://schemas.microsoft.com/office/drawing/2014/main" id="{ADB09973-F9E2-4550-B11B-323686B4B83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227567" y="841709"/>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F63F1FE9-0B69-4EEC-BC74-08F2C77B995D}"/>
                </a:ext>
              </a:extLst>
            </p:cNvPr>
            <p:cNvPicPr>
              <a:picLocks noChangeAspect="1"/>
            </p:cNvPicPr>
            <p:nvPr/>
          </p:nvPicPr>
          <p:blipFill>
            <a:blip r:embed="rId4"/>
            <a:stretch>
              <a:fillRect/>
            </a:stretch>
          </p:blipFill>
          <p:spPr>
            <a:xfrm>
              <a:off x="269478" y="1489372"/>
              <a:ext cx="2098379" cy="3715505"/>
            </a:xfrm>
            <a:prstGeom prst="rect">
              <a:avLst/>
            </a:prstGeom>
          </p:spPr>
        </p:pic>
      </p:grpSp>
      <p:grpSp>
        <p:nvGrpSpPr>
          <p:cNvPr id="7" name="Grupo 6">
            <a:extLst>
              <a:ext uri="{FF2B5EF4-FFF2-40B4-BE49-F238E27FC236}">
                <a16:creationId xmlns:a16="http://schemas.microsoft.com/office/drawing/2014/main" id="{7E6416B4-121E-4666-A008-2A089EE83B9A}"/>
              </a:ext>
            </a:extLst>
          </p:cNvPr>
          <p:cNvGrpSpPr/>
          <p:nvPr/>
        </p:nvGrpSpPr>
        <p:grpSpPr>
          <a:xfrm>
            <a:off x="6060382" y="1276424"/>
            <a:ext cx="3114303" cy="5174581"/>
            <a:chOff x="5830441" y="1280239"/>
            <a:chExt cx="3114303" cy="5174581"/>
          </a:xfrm>
        </p:grpSpPr>
        <p:pic>
          <p:nvPicPr>
            <p:cNvPr id="27" name="Picture 2" descr="Cómo configurar el APN de tu móvil? | Pepephone">
              <a:extLst>
                <a:ext uri="{FF2B5EF4-FFF2-40B4-BE49-F238E27FC236}">
                  <a16:creationId xmlns:a16="http://schemas.microsoft.com/office/drawing/2014/main" id="{87559B34-E008-41BE-9E54-30F018546E7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5830441" y="1280239"/>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C03F9338-7F9C-4C87-8459-77A56A832FFC}"/>
                </a:ext>
              </a:extLst>
            </p:cNvPr>
            <p:cNvPicPr>
              <a:picLocks noChangeAspect="1"/>
            </p:cNvPicPr>
            <p:nvPr/>
          </p:nvPicPr>
          <p:blipFill>
            <a:blip r:embed="rId5"/>
            <a:stretch>
              <a:fillRect/>
            </a:stretch>
          </p:blipFill>
          <p:spPr>
            <a:xfrm>
              <a:off x="6367664" y="1965406"/>
              <a:ext cx="2051265" cy="3736772"/>
            </a:xfrm>
            <a:prstGeom prst="rect">
              <a:avLst/>
            </a:prstGeom>
          </p:spPr>
        </p:pic>
      </p:grpSp>
      <p:grpSp>
        <p:nvGrpSpPr>
          <p:cNvPr id="6" name="Grupo 5">
            <a:extLst>
              <a:ext uri="{FF2B5EF4-FFF2-40B4-BE49-F238E27FC236}">
                <a16:creationId xmlns:a16="http://schemas.microsoft.com/office/drawing/2014/main" id="{1BE25D6E-1181-45EA-BD18-B36652828F9C}"/>
              </a:ext>
            </a:extLst>
          </p:cNvPr>
          <p:cNvGrpSpPr/>
          <p:nvPr/>
        </p:nvGrpSpPr>
        <p:grpSpPr>
          <a:xfrm>
            <a:off x="9167792" y="1276424"/>
            <a:ext cx="3114303" cy="5174581"/>
            <a:chOff x="-200114" y="1147830"/>
            <a:chExt cx="3114303" cy="5174581"/>
          </a:xfrm>
        </p:grpSpPr>
        <p:pic>
          <p:nvPicPr>
            <p:cNvPr id="28" name="Picture 2" descr="Cómo configurar el APN de tu móvil? | Pepephone">
              <a:extLst>
                <a:ext uri="{FF2B5EF4-FFF2-40B4-BE49-F238E27FC236}">
                  <a16:creationId xmlns:a16="http://schemas.microsoft.com/office/drawing/2014/main" id="{1B0D39D1-9DAB-472A-8943-D5DAFFDCFC4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55" b="88428" l="8113" r="45317">
                          <a14:foregroundMark x1="12203" y1="11806" x2="19855" y2="12823"/>
                          <a14:foregroundMark x1="19855" y1="12823" x2="28430" y2="12432"/>
                          <a14:foregroundMark x1="28430" y1="12432" x2="37467" y2="15559"/>
                          <a14:foregroundMark x1="16293" y1="10555" x2="25396" y2="10164"/>
                          <a14:foregroundMark x1="25396" y1="10164" x2="32520" y2="10711"/>
                          <a14:foregroundMark x1="32520" y1="10711" x2="39050" y2="14934"/>
                          <a14:foregroundMark x1="39050" y1="14934" x2="39050" y2="15012"/>
                          <a14:foregroundMark x1="40369" y1="11650" x2="42546" y2="77013"/>
                          <a14:foregroundMark x1="42546" y1="77013" x2="41425" y2="87021"/>
                          <a14:foregroundMark x1="41425" y1="87021" x2="34301" y2="89367"/>
                          <a14:foregroundMark x1="34301" y1="89367" x2="18272" y2="88272"/>
                          <a14:foregroundMark x1="18272" y1="88272" x2="31332" y2="83425"/>
                          <a14:foregroundMark x1="31332" y1="83425" x2="17612" y2="86239"/>
                          <a14:foregroundMark x1="17612" y1="86239" x2="24538" y2="83972"/>
                          <a14:foregroundMark x1="24538" y1="83972" x2="17414" y2="83972"/>
                          <a14:foregroundMark x1="17414" y1="83972" x2="32850" y2="82565"/>
                          <a14:foregroundMark x1="32850" y1="82565" x2="39842" y2="85145"/>
                          <a14:foregroundMark x1="39842" y1="85145" x2="16359" y2="85614"/>
                          <a14:foregroundMark x1="16359" y1="85614" x2="11741" y2="78890"/>
                          <a14:foregroundMark x1="11741" y1="78890" x2="11082" y2="11806"/>
                          <a14:foregroundMark x1="11082" y1="82252" x2="15237" y2="88428"/>
                          <a14:foregroundMark x1="43008" y1="13135" x2="42876" y2="86943"/>
                          <a14:foregroundMark x1="42414" y1="18765" x2="42678" y2="56529"/>
                          <a14:foregroundMark x1="42678" y1="56529" x2="42414" y2="18374"/>
                        </a14:backgroundRemoval>
                      </a14:imgEffect>
                    </a14:imgLayer>
                  </a14:imgProps>
                </a:ext>
                <a:ext uri="{28A0092B-C50C-407E-A947-70E740481C1C}">
                  <a14:useLocalDpi xmlns:a14="http://schemas.microsoft.com/office/drawing/2010/main" val="0"/>
                </a:ext>
              </a:extLst>
            </a:blip>
            <a:srcRect l="3728" t="4421" r="49990" b="4421"/>
            <a:stretch/>
          </p:blipFill>
          <p:spPr bwMode="auto">
            <a:xfrm>
              <a:off x="-200114" y="1147830"/>
              <a:ext cx="3114303" cy="5174581"/>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5C78058E-237F-4A85-A045-599A1723593B}"/>
                </a:ext>
              </a:extLst>
            </p:cNvPr>
            <p:cNvPicPr>
              <a:picLocks noChangeAspect="1"/>
            </p:cNvPicPr>
            <p:nvPr/>
          </p:nvPicPr>
          <p:blipFill>
            <a:blip r:embed="rId6"/>
            <a:stretch>
              <a:fillRect/>
            </a:stretch>
          </p:blipFill>
          <p:spPr>
            <a:xfrm>
              <a:off x="322779" y="1689077"/>
              <a:ext cx="2061797" cy="3842385"/>
            </a:xfrm>
            <a:prstGeom prst="rect">
              <a:avLst/>
            </a:prstGeom>
          </p:spPr>
        </p:pic>
      </p:grpSp>
      <p:pic>
        <p:nvPicPr>
          <p:cNvPr id="16" name="Gráfico 15">
            <a:extLst>
              <a:ext uri="{FF2B5EF4-FFF2-40B4-BE49-F238E27FC236}">
                <a16:creationId xmlns:a16="http://schemas.microsoft.com/office/drawing/2014/main" id="{1D118E0C-169E-4215-8C53-4E8B86BB2A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071" y="303194"/>
            <a:ext cx="1679898" cy="307777"/>
          </a:xfrm>
          <a:prstGeom prst="rect">
            <a:avLst/>
          </a:prstGeom>
        </p:spPr>
      </p:pic>
      <p:sp>
        <p:nvSpPr>
          <p:cNvPr id="18" name="8 CuadroTexto">
            <a:extLst>
              <a:ext uri="{FF2B5EF4-FFF2-40B4-BE49-F238E27FC236}">
                <a16:creationId xmlns:a16="http://schemas.microsoft.com/office/drawing/2014/main" id="{62A16DC4-448B-418C-B2C2-63F1AEFEFB0A}"/>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424942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Elipse 48">
            <a:extLst>
              <a:ext uri="{FF2B5EF4-FFF2-40B4-BE49-F238E27FC236}">
                <a16:creationId xmlns:a16="http://schemas.microsoft.com/office/drawing/2014/main" id="{0A30ED36-D646-4CBE-B9C4-A770108CEC8A}"/>
              </a:ext>
            </a:extLst>
          </p:cNvPr>
          <p:cNvSpPr/>
          <p:nvPr/>
        </p:nvSpPr>
        <p:spPr>
          <a:xfrm>
            <a:off x="9775532" y="2223764"/>
            <a:ext cx="1924654" cy="1924654"/>
          </a:xfrm>
          <a:prstGeom prst="ellipse">
            <a:avLst/>
          </a:prstGeom>
          <a:solidFill>
            <a:srgbClr val="00B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r>
              <a:rPr lang="es-ES" sz="1600" b="1" dirty="0">
                <a:solidFill>
                  <a:schemeClr val="bg1"/>
                </a:solidFill>
                <a:latin typeface="GT Walsheim Pro Bold" panose="00000800000000000000" pitchFamily="50" charset="0"/>
              </a:rPr>
              <a:t>minuto</a:t>
            </a:r>
          </a:p>
        </p:txBody>
      </p:sp>
      <p:pic>
        <p:nvPicPr>
          <p:cNvPr id="19" name="Gráfico 18">
            <a:extLst>
              <a:ext uri="{FF2B5EF4-FFF2-40B4-BE49-F238E27FC236}">
                <a16:creationId xmlns:a16="http://schemas.microsoft.com/office/drawing/2014/main" id="{51CC08AC-3E81-4988-885E-6CBD04BCE4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8062" y="4892454"/>
            <a:ext cx="1546325" cy="1015929"/>
          </a:xfrm>
          <a:prstGeom prst="rect">
            <a:avLst/>
          </a:prstGeom>
        </p:spPr>
      </p:pic>
      <p:sp>
        <p:nvSpPr>
          <p:cNvPr id="4" name="CuadroTexto 3">
            <a:extLst>
              <a:ext uri="{FF2B5EF4-FFF2-40B4-BE49-F238E27FC236}">
                <a16:creationId xmlns:a16="http://schemas.microsoft.com/office/drawing/2014/main" id="{D0EEAD6E-0AFE-42AD-B441-2EE9E17572CD}"/>
              </a:ext>
            </a:extLst>
          </p:cNvPr>
          <p:cNvSpPr txBox="1"/>
          <p:nvPr/>
        </p:nvSpPr>
        <p:spPr>
          <a:xfrm>
            <a:off x="4089023" y="1809603"/>
            <a:ext cx="3578537" cy="738664"/>
          </a:xfrm>
          <a:prstGeom prst="rect">
            <a:avLst/>
          </a:prstGeom>
          <a:noFill/>
        </p:spPr>
        <p:txBody>
          <a:bodyPr wrap="square" rtlCol="0">
            <a:spAutoFit/>
          </a:bodyPr>
          <a:lstStyle/>
          <a:p>
            <a:r>
              <a:rPr lang="es-ES" sz="1400" dirty="0">
                <a:latin typeface="GT Walsheim" panose="02000503020000020003" pitchFamily="2" charset="0"/>
              </a:rPr>
              <a:t>FALLECIMIENTO O INCAPACIDAD </a:t>
            </a:r>
            <a:r>
              <a:rPr lang="es-ES" sz="1400" dirty="0">
                <a:solidFill>
                  <a:schemeClr val="tx1">
                    <a:lumMod val="50000"/>
                    <a:lumOff val="50000"/>
                  </a:schemeClr>
                </a:solidFill>
                <a:latin typeface="GT Walsheim" panose="02000503020000020003" pitchFamily="2" charset="0"/>
              </a:rPr>
              <a:t>&lt;6.000€</a:t>
            </a:r>
          </a:p>
          <a:p>
            <a:r>
              <a:rPr lang="es-ES" sz="1400" dirty="0">
                <a:latin typeface="GT Walsheim" panose="02000503020000020003" pitchFamily="2" charset="0"/>
              </a:rPr>
              <a:t>GASTOS MÉDICOS </a:t>
            </a:r>
            <a:r>
              <a:rPr lang="es-ES" sz="1400" dirty="0">
                <a:solidFill>
                  <a:schemeClr val="tx1">
                    <a:lumMod val="50000"/>
                    <a:lumOff val="50000"/>
                  </a:schemeClr>
                </a:solidFill>
                <a:latin typeface="GT Walsheim" panose="02000503020000020003" pitchFamily="2" charset="0"/>
              </a:rPr>
              <a:t>&lt;1.000€</a:t>
            </a:r>
          </a:p>
          <a:p>
            <a:r>
              <a:rPr lang="es-ES" sz="1400" dirty="0">
                <a:latin typeface="GT Walsheim" panose="02000503020000020003" pitchFamily="2" charset="0"/>
              </a:rPr>
              <a:t>DEFENSA JURÍDICA </a:t>
            </a:r>
            <a:r>
              <a:rPr lang="es-ES" sz="1400" dirty="0">
                <a:solidFill>
                  <a:schemeClr val="tx1">
                    <a:lumMod val="50000"/>
                    <a:lumOff val="50000"/>
                  </a:schemeClr>
                </a:solidFill>
                <a:latin typeface="GT Walsheim" panose="02000503020000020003" pitchFamily="2" charset="0"/>
              </a:rPr>
              <a:t>&lt;500€</a:t>
            </a:r>
          </a:p>
        </p:txBody>
      </p:sp>
      <p:sp>
        <p:nvSpPr>
          <p:cNvPr id="26" name="CuadroTexto 25">
            <a:extLst>
              <a:ext uri="{FF2B5EF4-FFF2-40B4-BE49-F238E27FC236}">
                <a16:creationId xmlns:a16="http://schemas.microsoft.com/office/drawing/2014/main" id="{77566B64-9C1D-477B-8A45-773FDD06695E}"/>
              </a:ext>
            </a:extLst>
          </p:cNvPr>
          <p:cNvSpPr txBox="1"/>
          <p:nvPr/>
        </p:nvSpPr>
        <p:spPr>
          <a:xfrm>
            <a:off x="4078230" y="3331604"/>
            <a:ext cx="4118280" cy="307777"/>
          </a:xfrm>
          <a:prstGeom prst="rect">
            <a:avLst/>
          </a:prstGeom>
          <a:noFill/>
        </p:spPr>
        <p:txBody>
          <a:bodyPr wrap="square" rtlCol="0">
            <a:spAutoFit/>
          </a:bodyPr>
          <a:lstStyle/>
          <a:p>
            <a:r>
              <a:rPr lang="es-ES" sz="1400" dirty="0">
                <a:latin typeface="GT Walsheim" panose="02000503020000020003" pitchFamily="2" charset="0"/>
              </a:rPr>
              <a:t>RESPONSABILIDAD CIVIL </a:t>
            </a:r>
            <a:r>
              <a:rPr lang="es-ES" sz="1400" dirty="0">
                <a:solidFill>
                  <a:schemeClr val="tx1">
                    <a:lumMod val="50000"/>
                    <a:lumOff val="50000"/>
                  </a:schemeClr>
                </a:solidFill>
                <a:latin typeface="GT Walsheim" panose="02000503020000020003" pitchFamily="2" charset="0"/>
              </a:rPr>
              <a:t>&lt;100.000€</a:t>
            </a:r>
          </a:p>
        </p:txBody>
      </p:sp>
      <p:sp>
        <p:nvSpPr>
          <p:cNvPr id="27" name="CuadroTexto 26">
            <a:extLst>
              <a:ext uri="{FF2B5EF4-FFF2-40B4-BE49-F238E27FC236}">
                <a16:creationId xmlns:a16="http://schemas.microsoft.com/office/drawing/2014/main" id="{A4DCEFCB-DB8C-483F-BC26-D82F4B18E6CB}"/>
              </a:ext>
            </a:extLst>
          </p:cNvPr>
          <p:cNvSpPr txBox="1"/>
          <p:nvPr/>
        </p:nvSpPr>
        <p:spPr>
          <a:xfrm>
            <a:off x="4120950" y="4646253"/>
            <a:ext cx="4118280" cy="954107"/>
          </a:xfrm>
          <a:prstGeom prst="rect">
            <a:avLst/>
          </a:prstGeom>
          <a:noFill/>
        </p:spPr>
        <p:txBody>
          <a:bodyPr wrap="square" rtlCol="0">
            <a:spAutoFit/>
          </a:bodyPr>
          <a:lstStyle/>
          <a:p>
            <a:r>
              <a:rPr lang="es-ES" sz="1400" dirty="0">
                <a:latin typeface="GT Walsheim" panose="02000503020000020003" pitchFamily="2" charset="0"/>
              </a:rPr>
              <a:t>RESPONSABILIDAD CIVIL </a:t>
            </a:r>
            <a:r>
              <a:rPr lang="es-ES" sz="1400" dirty="0">
                <a:solidFill>
                  <a:schemeClr val="tx1">
                    <a:lumMod val="50000"/>
                    <a:lumOff val="50000"/>
                  </a:schemeClr>
                </a:solidFill>
                <a:latin typeface="GT Walsheim" panose="02000503020000020003" pitchFamily="2" charset="0"/>
              </a:rPr>
              <a:t>&lt;100.000€</a:t>
            </a:r>
          </a:p>
          <a:p>
            <a:r>
              <a:rPr lang="es-ES" sz="1400" dirty="0">
                <a:latin typeface="GT Walsheim" panose="02000503020000020003" pitchFamily="2" charset="0"/>
              </a:rPr>
              <a:t>FALLECIMIENTO O INCAPACIDAD </a:t>
            </a:r>
            <a:r>
              <a:rPr lang="es-ES" sz="1400" dirty="0">
                <a:solidFill>
                  <a:schemeClr val="tx1">
                    <a:lumMod val="50000"/>
                    <a:lumOff val="50000"/>
                  </a:schemeClr>
                </a:solidFill>
                <a:latin typeface="GT Walsheim" panose="02000503020000020003" pitchFamily="2" charset="0"/>
              </a:rPr>
              <a:t>&lt;6.000€</a:t>
            </a:r>
          </a:p>
          <a:p>
            <a:r>
              <a:rPr lang="es-ES" sz="1400" dirty="0">
                <a:latin typeface="GT Walsheim" panose="02000503020000020003" pitchFamily="2" charset="0"/>
              </a:rPr>
              <a:t>GASTOS MÉDICOS </a:t>
            </a:r>
            <a:r>
              <a:rPr lang="es-ES" sz="1400" dirty="0">
                <a:solidFill>
                  <a:schemeClr val="tx1">
                    <a:lumMod val="50000"/>
                    <a:lumOff val="50000"/>
                  </a:schemeClr>
                </a:solidFill>
                <a:latin typeface="GT Walsheim" panose="02000503020000020003" pitchFamily="2" charset="0"/>
              </a:rPr>
              <a:t>&lt;1.000€</a:t>
            </a:r>
          </a:p>
          <a:p>
            <a:r>
              <a:rPr lang="es-ES" sz="1400" dirty="0">
                <a:latin typeface="GT Walsheim" panose="02000503020000020003" pitchFamily="2" charset="0"/>
              </a:rPr>
              <a:t>DEFENSA JURÍDICA </a:t>
            </a:r>
            <a:r>
              <a:rPr lang="es-ES" sz="1400" dirty="0">
                <a:solidFill>
                  <a:schemeClr val="tx1">
                    <a:lumMod val="50000"/>
                    <a:lumOff val="50000"/>
                  </a:schemeClr>
                </a:solidFill>
                <a:latin typeface="GT Walsheim" panose="02000503020000020003" pitchFamily="2" charset="0"/>
              </a:rPr>
              <a:t>&lt;500€</a:t>
            </a:r>
          </a:p>
        </p:txBody>
      </p:sp>
      <p:sp>
        <p:nvSpPr>
          <p:cNvPr id="7" name="Elipse 6">
            <a:extLst>
              <a:ext uri="{FF2B5EF4-FFF2-40B4-BE49-F238E27FC236}">
                <a16:creationId xmlns:a16="http://schemas.microsoft.com/office/drawing/2014/main" id="{F08D99C3-B5F6-4AD4-AA41-25669D1B6D98}"/>
              </a:ext>
            </a:extLst>
          </p:cNvPr>
          <p:cNvSpPr/>
          <p:nvPr/>
        </p:nvSpPr>
        <p:spPr>
          <a:xfrm>
            <a:off x="8096967" y="1351545"/>
            <a:ext cx="968141" cy="968141"/>
          </a:xfrm>
          <a:prstGeom prst="ellipse">
            <a:avLst/>
          </a:prstGeom>
          <a:solidFill>
            <a:srgbClr val="E0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r>
              <a:rPr lang="es-ES" sz="1600" b="1" dirty="0">
                <a:solidFill>
                  <a:schemeClr val="bg1"/>
                </a:solidFill>
                <a:latin typeface="GT Walsheim Pro Bold" panose="00000800000000000000" pitchFamily="50" charset="0"/>
              </a:rPr>
              <a:t>año</a:t>
            </a:r>
          </a:p>
        </p:txBody>
      </p:sp>
      <p:sp>
        <p:nvSpPr>
          <p:cNvPr id="38" name="Elipse 37">
            <a:extLst>
              <a:ext uri="{FF2B5EF4-FFF2-40B4-BE49-F238E27FC236}">
                <a16:creationId xmlns:a16="http://schemas.microsoft.com/office/drawing/2014/main" id="{2AF1AD12-54F8-4075-BA24-314A1F21EA9C}"/>
              </a:ext>
            </a:extLst>
          </p:cNvPr>
          <p:cNvSpPr/>
          <p:nvPr/>
        </p:nvSpPr>
        <p:spPr>
          <a:xfrm>
            <a:off x="8096967" y="2770390"/>
            <a:ext cx="968141" cy="968141"/>
          </a:xfrm>
          <a:prstGeom prst="ellipse">
            <a:avLst/>
          </a:prstGeom>
          <a:solidFill>
            <a:srgbClr val="695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r>
              <a:rPr lang="es-ES" sz="1600" b="1" dirty="0">
                <a:solidFill>
                  <a:schemeClr val="bg1"/>
                </a:solidFill>
                <a:latin typeface="GT Walsheim Pro Bold" panose="00000800000000000000" pitchFamily="50" charset="0"/>
              </a:rPr>
              <a:t>año</a:t>
            </a:r>
          </a:p>
        </p:txBody>
      </p:sp>
      <p:sp>
        <p:nvSpPr>
          <p:cNvPr id="39" name="Elipse 38">
            <a:extLst>
              <a:ext uri="{FF2B5EF4-FFF2-40B4-BE49-F238E27FC236}">
                <a16:creationId xmlns:a16="http://schemas.microsoft.com/office/drawing/2014/main" id="{0E3DE6B4-86B5-4DB6-BCD1-91195D915E62}"/>
              </a:ext>
            </a:extLst>
          </p:cNvPr>
          <p:cNvSpPr/>
          <p:nvPr/>
        </p:nvSpPr>
        <p:spPr>
          <a:xfrm>
            <a:off x="8119600" y="4316673"/>
            <a:ext cx="986729" cy="986729"/>
          </a:xfrm>
          <a:prstGeom prst="ellipse">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r>
              <a:rPr lang="es-ES" sz="1600" b="1" dirty="0">
                <a:solidFill>
                  <a:schemeClr val="bg1"/>
                </a:solidFill>
                <a:latin typeface="GT Walsheim Pro Bold" panose="00000800000000000000" pitchFamily="50" charset="0"/>
              </a:rPr>
              <a:t>año</a:t>
            </a:r>
          </a:p>
        </p:txBody>
      </p:sp>
      <p:sp>
        <p:nvSpPr>
          <p:cNvPr id="9" name="Rectángulo 8">
            <a:extLst>
              <a:ext uri="{FF2B5EF4-FFF2-40B4-BE49-F238E27FC236}">
                <a16:creationId xmlns:a16="http://schemas.microsoft.com/office/drawing/2014/main" id="{A21D1242-1BBD-4E93-A8CA-A296B8086D63}"/>
              </a:ext>
            </a:extLst>
          </p:cNvPr>
          <p:cNvSpPr/>
          <p:nvPr/>
        </p:nvSpPr>
        <p:spPr>
          <a:xfrm>
            <a:off x="9633131" y="2812753"/>
            <a:ext cx="2209456" cy="707886"/>
          </a:xfrm>
          <a:prstGeom prst="rect">
            <a:avLst/>
          </a:prstGeom>
        </p:spPr>
        <p:txBody>
          <a:bodyPr wrap="square">
            <a:spAutoFit/>
          </a:bodyPr>
          <a:lstStyle/>
          <a:p>
            <a:pPr algn="ctr"/>
            <a:r>
              <a:rPr lang="es-ES" sz="4000" b="1" dirty="0">
                <a:solidFill>
                  <a:schemeClr val="bg1"/>
                </a:solidFill>
                <a:latin typeface="GT Walsheim Pro" panose="00000500000000000000" pitchFamily="50" charset="0"/>
              </a:rPr>
              <a:t>0,02€</a:t>
            </a:r>
          </a:p>
        </p:txBody>
      </p:sp>
      <p:cxnSp>
        <p:nvCxnSpPr>
          <p:cNvPr id="43" name="Conector recto 42">
            <a:extLst>
              <a:ext uri="{FF2B5EF4-FFF2-40B4-BE49-F238E27FC236}">
                <a16:creationId xmlns:a16="http://schemas.microsoft.com/office/drawing/2014/main" id="{FC8AD707-A128-4356-82B3-F7B6A05EA67B}"/>
              </a:ext>
            </a:extLst>
          </p:cNvPr>
          <p:cNvCxnSpPr>
            <a:cxnSpLocks/>
          </p:cNvCxnSpPr>
          <p:nvPr/>
        </p:nvCxnSpPr>
        <p:spPr>
          <a:xfrm>
            <a:off x="9420320" y="1093098"/>
            <a:ext cx="0" cy="440992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Rectángulo 4">
            <a:extLst>
              <a:ext uri="{FF2B5EF4-FFF2-40B4-BE49-F238E27FC236}">
                <a16:creationId xmlns:a16="http://schemas.microsoft.com/office/drawing/2014/main" id="{A48F1DE8-CBA7-48F7-AE1E-9B407DFF6DA9}"/>
              </a:ext>
            </a:extLst>
          </p:cNvPr>
          <p:cNvSpPr/>
          <p:nvPr/>
        </p:nvSpPr>
        <p:spPr>
          <a:xfrm>
            <a:off x="10037770" y="4282290"/>
            <a:ext cx="1400178" cy="338554"/>
          </a:xfrm>
          <a:prstGeom prst="rect">
            <a:avLst/>
          </a:prstGeom>
        </p:spPr>
        <p:txBody>
          <a:bodyPr wrap="square">
            <a:spAutoFit/>
          </a:bodyPr>
          <a:lstStyle/>
          <a:p>
            <a:pPr algn="ctr"/>
            <a:r>
              <a:rPr lang="es-ES" sz="800" i="1" dirty="0">
                <a:solidFill>
                  <a:schemeClr val="bg2">
                    <a:lumMod val="50000"/>
                  </a:schemeClr>
                </a:solidFill>
                <a:latin typeface="GT Walsheim Pro" panose="00000500000000000000" pitchFamily="50" charset="0"/>
              </a:rPr>
              <a:t>*En el primer trayecto se abonará 1€ al inicio.</a:t>
            </a:r>
          </a:p>
        </p:txBody>
      </p:sp>
      <p:pic>
        <p:nvPicPr>
          <p:cNvPr id="8" name="Gráfico 7">
            <a:extLst>
              <a:ext uri="{FF2B5EF4-FFF2-40B4-BE49-F238E27FC236}">
                <a16:creationId xmlns:a16="http://schemas.microsoft.com/office/drawing/2014/main" id="{A17861A0-AF12-4C71-801D-3A393FB271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4864" y="2986623"/>
            <a:ext cx="1036503" cy="1161795"/>
          </a:xfrm>
          <a:prstGeom prst="rect">
            <a:avLst/>
          </a:prstGeom>
        </p:spPr>
      </p:pic>
      <p:pic>
        <p:nvPicPr>
          <p:cNvPr id="21" name="Gráfico 20">
            <a:extLst>
              <a:ext uri="{FF2B5EF4-FFF2-40B4-BE49-F238E27FC236}">
                <a16:creationId xmlns:a16="http://schemas.microsoft.com/office/drawing/2014/main" id="{2376A5C6-FF97-406C-A3A3-5709B7E012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971" y="3915406"/>
            <a:ext cx="803153" cy="250985"/>
          </a:xfrm>
          <a:prstGeom prst="rect">
            <a:avLst/>
          </a:prstGeom>
        </p:spPr>
      </p:pic>
      <p:pic>
        <p:nvPicPr>
          <p:cNvPr id="12" name="Gráfico 11">
            <a:extLst>
              <a:ext uri="{FF2B5EF4-FFF2-40B4-BE49-F238E27FC236}">
                <a16:creationId xmlns:a16="http://schemas.microsoft.com/office/drawing/2014/main" id="{B71F741D-1EA0-4BC8-AE90-8B7101C4FE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282" y="4745257"/>
            <a:ext cx="757383" cy="1103274"/>
          </a:xfrm>
          <a:prstGeom prst="rect">
            <a:avLst/>
          </a:prstGeom>
        </p:spPr>
      </p:pic>
      <p:sp>
        <p:nvSpPr>
          <p:cNvPr id="45" name="CuadroTexto 44">
            <a:extLst>
              <a:ext uri="{FF2B5EF4-FFF2-40B4-BE49-F238E27FC236}">
                <a16:creationId xmlns:a16="http://schemas.microsoft.com/office/drawing/2014/main" id="{98BE50A8-0F10-4D9F-854A-4C39E0281E29}"/>
              </a:ext>
            </a:extLst>
          </p:cNvPr>
          <p:cNvSpPr txBox="1"/>
          <p:nvPr/>
        </p:nvSpPr>
        <p:spPr>
          <a:xfrm>
            <a:off x="354066" y="1823852"/>
            <a:ext cx="3102016" cy="707886"/>
          </a:xfrm>
          <a:prstGeom prst="rect">
            <a:avLst/>
          </a:prstGeom>
          <a:noFill/>
        </p:spPr>
        <p:txBody>
          <a:bodyPr wrap="square" rtlCol="0">
            <a:spAutoFit/>
          </a:bodyPr>
          <a:lstStyle>
            <a:defPPr>
              <a:defRPr lang="es-ES"/>
            </a:defPPr>
            <a:lvl1pPr algn="just">
              <a:defRPr sz="2000" b="1">
                <a:solidFill>
                  <a:srgbClr val="7030A0"/>
                </a:solidFill>
                <a:latin typeface="GT Walsheim" panose="02000503020000020003" pitchFamily="2" charset="0"/>
              </a:defRPr>
            </a:lvl1pPr>
          </a:lstStyle>
          <a:p>
            <a:pPr algn="l"/>
            <a:r>
              <a:rPr lang="es-ES" dirty="0">
                <a:solidFill>
                  <a:srgbClr val="000000"/>
                </a:solidFill>
                <a:latin typeface="GT Walsheim Pro" panose="00000500000000000000" pitchFamily="50" charset="0"/>
              </a:rPr>
              <a:t>Vehículos de Movilidad Personal (VMP)</a:t>
            </a:r>
          </a:p>
        </p:txBody>
      </p:sp>
      <p:sp>
        <p:nvSpPr>
          <p:cNvPr id="23" name="Rectángulo 22">
            <a:extLst>
              <a:ext uri="{FF2B5EF4-FFF2-40B4-BE49-F238E27FC236}">
                <a16:creationId xmlns:a16="http://schemas.microsoft.com/office/drawing/2014/main" id="{042AE257-20D2-41B6-A90E-9195CF97B042}"/>
              </a:ext>
            </a:extLst>
          </p:cNvPr>
          <p:cNvSpPr/>
          <p:nvPr/>
        </p:nvSpPr>
        <p:spPr>
          <a:xfrm>
            <a:off x="4007224" y="817049"/>
            <a:ext cx="5413096" cy="374479"/>
          </a:xfrm>
          <a:prstGeom prst="rect">
            <a:avLst/>
          </a:prstGeom>
          <a:solidFill>
            <a:srgbClr val="FFA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GT Walsheim Pro Bold" panose="00000800000000000000" pitchFamily="50" charset="0"/>
              </a:rPr>
              <a:t>TARIFAS ANUALES</a:t>
            </a:r>
          </a:p>
        </p:txBody>
      </p:sp>
      <p:sp>
        <p:nvSpPr>
          <p:cNvPr id="46" name="Rectángulo 45">
            <a:extLst>
              <a:ext uri="{FF2B5EF4-FFF2-40B4-BE49-F238E27FC236}">
                <a16:creationId xmlns:a16="http://schemas.microsoft.com/office/drawing/2014/main" id="{0646A3D8-C21D-4BA9-AF1F-5559A3A8BB5D}"/>
              </a:ext>
            </a:extLst>
          </p:cNvPr>
          <p:cNvSpPr/>
          <p:nvPr/>
        </p:nvSpPr>
        <p:spPr>
          <a:xfrm>
            <a:off x="9420320" y="811093"/>
            <a:ext cx="2300639" cy="374479"/>
          </a:xfrm>
          <a:prstGeom prst="rect">
            <a:avLst/>
          </a:prstGeom>
          <a:solidFill>
            <a:srgbClr val="00B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GT Walsheim Pro Bold" panose="00000800000000000000" pitchFamily="50" charset="0"/>
              </a:rPr>
              <a:t>PAGO POR USO</a:t>
            </a:r>
          </a:p>
        </p:txBody>
      </p:sp>
      <p:sp>
        <p:nvSpPr>
          <p:cNvPr id="47" name="Rectángulo 46">
            <a:extLst>
              <a:ext uri="{FF2B5EF4-FFF2-40B4-BE49-F238E27FC236}">
                <a16:creationId xmlns:a16="http://schemas.microsoft.com/office/drawing/2014/main" id="{5465D8F4-D5FD-4778-AAC8-A71B765847FF}"/>
              </a:ext>
            </a:extLst>
          </p:cNvPr>
          <p:cNvSpPr/>
          <p:nvPr/>
        </p:nvSpPr>
        <p:spPr>
          <a:xfrm>
            <a:off x="4089023" y="5825801"/>
            <a:ext cx="7626695" cy="338554"/>
          </a:xfrm>
          <a:prstGeom prst="rect">
            <a:avLst/>
          </a:prstGeom>
        </p:spPr>
        <p:txBody>
          <a:bodyPr wrap="square">
            <a:spAutoFit/>
          </a:bodyPr>
          <a:lstStyle/>
          <a:p>
            <a:r>
              <a:rPr lang="es-ES" sz="800" i="1" dirty="0">
                <a:latin typeface="GT Walsheim Pro" panose="00000500000000000000" pitchFamily="50" charset="0"/>
              </a:rPr>
              <a:t>* Todas las tarifas incluyen el pago del Impuesto sobre Primas de Seguros (ISP) y los recargos a la Comisión de Liquidación de Entidades Aseguradoras (CLEA) y al Consorcio de Compensación de Seguros (CCS).</a:t>
            </a:r>
          </a:p>
        </p:txBody>
      </p:sp>
      <p:pic>
        <p:nvPicPr>
          <p:cNvPr id="25" name="Gráfico 24">
            <a:extLst>
              <a:ext uri="{FF2B5EF4-FFF2-40B4-BE49-F238E27FC236}">
                <a16:creationId xmlns:a16="http://schemas.microsoft.com/office/drawing/2014/main" id="{99095C41-1474-4CAE-B641-5F144D80B5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7224" y="1366216"/>
            <a:ext cx="1708638" cy="437489"/>
          </a:xfrm>
          <a:prstGeom prst="rect">
            <a:avLst/>
          </a:prstGeom>
        </p:spPr>
      </p:pic>
      <p:pic>
        <p:nvPicPr>
          <p:cNvPr id="48" name="Gráfico 47">
            <a:extLst>
              <a:ext uri="{FF2B5EF4-FFF2-40B4-BE49-F238E27FC236}">
                <a16:creationId xmlns:a16="http://schemas.microsoft.com/office/drawing/2014/main" id="{4F4F08E1-2F38-4B42-9D5F-0455FD23D8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17471" y="2622226"/>
            <a:ext cx="1708638" cy="437489"/>
          </a:xfrm>
          <a:prstGeom prst="rect">
            <a:avLst/>
          </a:prstGeom>
        </p:spPr>
      </p:pic>
      <p:sp>
        <p:nvSpPr>
          <p:cNvPr id="14" name="CuadroTexto 13">
            <a:extLst>
              <a:ext uri="{FF2B5EF4-FFF2-40B4-BE49-F238E27FC236}">
                <a16:creationId xmlns:a16="http://schemas.microsoft.com/office/drawing/2014/main" id="{B95258B7-D542-4A50-93B4-57A436CC2441}"/>
              </a:ext>
            </a:extLst>
          </p:cNvPr>
          <p:cNvSpPr txBox="1"/>
          <p:nvPr/>
        </p:nvSpPr>
        <p:spPr>
          <a:xfrm>
            <a:off x="4343985" y="1375321"/>
            <a:ext cx="1776414"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PACK 1</a:t>
            </a:r>
          </a:p>
        </p:txBody>
      </p:sp>
      <p:sp>
        <p:nvSpPr>
          <p:cNvPr id="15" name="CuadroTexto 14">
            <a:extLst>
              <a:ext uri="{FF2B5EF4-FFF2-40B4-BE49-F238E27FC236}">
                <a16:creationId xmlns:a16="http://schemas.microsoft.com/office/drawing/2014/main" id="{2405489D-AC5F-46BD-8CE6-DBA9B40FE0D1}"/>
              </a:ext>
            </a:extLst>
          </p:cNvPr>
          <p:cNvSpPr txBox="1"/>
          <p:nvPr/>
        </p:nvSpPr>
        <p:spPr>
          <a:xfrm>
            <a:off x="4365437" y="2636942"/>
            <a:ext cx="1188685"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PACK 2</a:t>
            </a:r>
          </a:p>
        </p:txBody>
      </p:sp>
      <p:pic>
        <p:nvPicPr>
          <p:cNvPr id="51" name="Gráfico 50">
            <a:extLst>
              <a:ext uri="{FF2B5EF4-FFF2-40B4-BE49-F238E27FC236}">
                <a16:creationId xmlns:a16="http://schemas.microsoft.com/office/drawing/2014/main" id="{4593BAFD-34FC-42E2-9A30-ADB0F744E6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17471" y="4148418"/>
            <a:ext cx="1708638" cy="437489"/>
          </a:xfrm>
          <a:prstGeom prst="rect">
            <a:avLst/>
          </a:prstGeom>
        </p:spPr>
      </p:pic>
      <p:sp>
        <p:nvSpPr>
          <p:cNvPr id="52" name="CuadroTexto 51">
            <a:extLst>
              <a:ext uri="{FF2B5EF4-FFF2-40B4-BE49-F238E27FC236}">
                <a16:creationId xmlns:a16="http://schemas.microsoft.com/office/drawing/2014/main" id="{ADFF97A9-BB75-485E-A814-CB4379D76023}"/>
              </a:ext>
            </a:extLst>
          </p:cNvPr>
          <p:cNvSpPr txBox="1"/>
          <p:nvPr/>
        </p:nvSpPr>
        <p:spPr>
          <a:xfrm>
            <a:off x="4374793" y="4167107"/>
            <a:ext cx="1188685"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PACK 3</a:t>
            </a:r>
          </a:p>
        </p:txBody>
      </p:sp>
      <p:cxnSp>
        <p:nvCxnSpPr>
          <p:cNvPr id="33" name="Conector recto 32">
            <a:extLst>
              <a:ext uri="{FF2B5EF4-FFF2-40B4-BE49-F238E27FC236}">
                <a16:creationId xmlns:a16="http://schemas.microsoft.com/office/drawing/2014/main" id="{F85A080D-CF8D-4CB8-89CB-1285B6516193}"/>
              </a:ext>
            </a:extLst>
          </p:cNvPr>
          <p:cNvCxnSpPr>
            <a:cxnSpLocks/>
          </p:cNvCxnSpPr>
          <p:nvPr/>
        </p:nvCxnSpPr>
        <p:spPr>
          <a:xfrm>
            <a:off x="4017471" y="2526634"/>
            <a:ext cx="5402849" cy="0"/>
          </a:xfrm>
          <a:prstGeom prst="line">
            <a:avLst/>
          </a:prstGeom>
          <a:ln>
            <a:solidFill>
              <a:srgbClr val="E0457A"/>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4B5EA7AC-67AA-41D4-809F-FB70AEA396D7}"/>
              </a:ext>
            </a:extLst>
          </p:cNvPr>
          <p:cNvCxnSpPr>
            <a:cxnSpLocks/>
          </p:cNvCxnSpPr>
          <p:nvPr/>
        </p:nvCxnSpPr>
        <p:spPr>
          <a:xfrm>
            <a:off x="4007224" y="4013463"/>
            <a:ext cx="5413096" cy="0"/>
          </a:xfrm>
          <a:prstGeom prst="line">
            <a:avLst/>
          </a:prstGeom>
          <a:ln>
            <a:solidFill>
              <a:srgbClr val="695CC7"/>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6D0542F1-BA47-48EE-BC94-1DAF509E7715}"/>
              </a:ext>
            </a:extLst>
          </p:cNvPr>
          <p:cNvCxnSpPr>
            <a:cxnSpLocks/>
          </p:cNvCxnSpPr>
          <p:nvPr/>
        </p:nvCxnSpPr>
        <p:spPr>
          <a:xfrm>
            <a:off x="4007224" y="5676295"/>
            <a:ext cx="7628964" cy="0"/>
          </a:xfrm>
          <a:prstGeom prst="line">
            <a:avLst/>
          </a:prstGeom>
          <a:ln>
            <a:solidFill>
              <a:srgbClr val="00B287"/>
            </a:solidFill>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A7E78B90-F567-4A6A-AA62-F60F9D18BE80}"/>
              </a:ext>
            </a:extLst>
          </p:cNvPr>
          <p:cNvSpPr txBox="1"/>
          <p:nvPr/>
        </p:nvSpPr>
        <p:spPr>
          <a:xfrm>
            <a:off x="8096967" y="1575376"/>
            <a:ext cx="1776414"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16,35€</a:t>
            </a:r>
          </a:p>
        </p:txBody>
      </p:sp>
      <p:sp>
        <p:nvSpPr>
          <p:cNvPr id="56" name="CuadroTexto 55">
            <a:extLst>
              <a:ext uri="{FF2B5EF4-FFF2-40B4-BE49-F238E27FC236}">
                <a16:creationId xmlns:a16="http://schemas.microsoft.com/office/drawing/2014/main" id="{641D202B-87FD-4376-8603-34B21C2EA15A}"/>
              </a:ext>
            </a:extLst>
          </p:cNvPr>
          <p:cNvSpPr txBox="1"/>
          <p:nvPr/>
        </p:nvSpPr>
        <p:spPr>
          <a:xfrm>
            <a:off x="8113771" y="2996446"/>
            <a:ext cx="1776414"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16,85€</a:t>
            </a:r>
          </a:p>
        </p:txBody>
      </p:sp>
      <p:sp>
        <p:nvSpPr>
          <p:cNvPr id="57" name="CuadroTexto 56">
            <a:extLst>
              <a:ext uri="{FF2B5EF4-FFF2-40B4-BE49-F238E27FC236}">
                <a16:creationId xmlns:a16="http://schemas.microsoft.com/office/drawing/2014/main" id="{826F846D-80F7-49C2-903F-CC12D61847E2}"/>
              </a:ext>
            </a:extLst>
          </p:cNvPr>
          <p:cNvSpPr txBox="1"/>
          <p:nvPr/>
        </p:nvSpPr>
        <p:spPr>
          <a:xfrm>
            <a:off x="8158949" y="4587887"/>
            <a:ext cx="1776414"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33,2€</a:t>
            </a:r>
          </a:p>
        </p:txBody>
      </p:sp>
      <p:pic>
        <p:nvPicPr>
          <p:cNvPr id="35" name="Gráfico 34">
            <a:extLst>
              <a:ext uri="{FF2B5EF4-FFF2-40B4-BE49-F238E27FC236}">
                <a16:creationId xmlns:a16="http://schemas.microsoft.com/office/drawing/2014/main" id="{F1EEC9FB-4732-48B1-B6ED-5FCF43EEBC1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7071" y="303194"/>
            <a:ext cx="1679898" cy="307777"/>
          </a:xfrm>
          <a:prstGeom prst="rect">
            <a:avLst/>
          </a:prstGeom>
        </p:spPr>
      </p:pic>
      <p:sp>
        <p:nvSpPr>
          <p:cNvPr id="40" name="Rectángulo 39">
            <a:extLst>
              <a:ext uri="{FF2B5EF4-FFF2-40B4-BE49-F238E27FC236}">
                <a16:creationId xmlns:a16="http://schemas.microsoft.com/office/drawing/2014/main" id="{BD545BD2-23DF-4476-BEA2-72A3509F9AB8}"/>
              </a:ext>
            </a:extLst>
          </p:cNvPr>
          <p:cNvSpPr/>
          <p:nvPr/>
        </p:nvSpPr>
        <p:spPr>
          <a:xfrm>
            <a:off x="354066" y="700359"/>
            <a:ext cx="3375252" cy="1015663"/>
          </a:xfrm>
          <a:prstGeom prst="rect">
            <a:avLst/>
          </a:prstGeom>
        </p:spPr>
        <p:txBody>
          <a:bodyPr wrap="square">
            <a:spAutoFit/>
          </a:bodyPr>
          <a:lstStyle/>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¿Qué cubre</a:t>
            </a:r>
          </a:p>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y a qué coste?</a:t>
            </a:r>
          </a:p>
        </p:txBody>
      </p:sp>
      <p:sp>
        <p:nvSpPr>
          <p:cNvPr id="36" name="8 CuadroTexto">
            <a:extLst>
              <a:ext uri="{FF2B5EF4-FFF2-40B4-BE49-F238E27FC236}">
                <a16:creationId xmlns:a16="http://schemas.microsoft.com/office/drawing/2014/main" id="{8BD1DAE2-BE1D-4A3E-A8F9-C9DDE4ACF0F7}"/>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28424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P spid="26" grpId="0"/>
      <p:bldP spid="27" grpId="0"/>
      <p:bldP spid="7" grpId="0" animBg="1"/>
      <p:bldP spid="38" grpId="0" animBg="1"/>
      <p:bldP spid="39" grpId="0" animBg="1"/>
      <p:bldP spid="9" grpId="0"/>
      <p:bldP spid="5" grpId="0"/>
      <p:bldP spid="23" grpId="0" animBg="1"/>
      <p:bldP spid="46" grpId="0" animBg="1"/>
      <p:bldP spid="47" grpId="0"/>
      <p:bldP spid="14" grpId="0"/>
      <p:bldP spid="15" grpId="0"/>
      <p:bldP spid="52" grpId="0"/>
      <p:bldP spid="55" grpId="0"/>
      <p:bldP spid="56" grpId="0"/>
      <p:bldP spid="5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91DB353-B6DA-4AD7-883C-DC2DA787B73C}"/>
              </a:ext>
            </a:extLst>
          </p:cNvPr>
          <p:cNvSpPr/>
          <p:nvPr/>
        </p:nvSpPr>
        <p:spPr>
          <a:xfrm>
            <a:off x="3819861" y="621310"/>
            <a:ext cx="4597075" cy="553998"/>
          </a:xfrm>
          <a:prstGeom prst="rect">
            <a:avLst/>
          </a:prstGeom>
        </p:spPr>
        <p:txBody>
          <a:bodyPr wrap="square">
            <a:spAutoFit/>
          </a:bodyPr>
          <a:lstStyle/>
          <a:p>
            <a:r>
              <a:rPr lang="es-ES" sz="3000" b="1" dirty="0">
                <a:solidFill>
                  <a:srgbClr val="F5BF00"/>
                </a:solidFill>
                <a:latin typeface="GT Walsheim Pro Bold" panose="00000800000000000000" pitchFamily="2" charset="0"/>
                <a:ea typeface="Verdana" panose="020B0604030504040204" pitchFamily="34" charset="0"/>
                <a:cs typeface="Verdana" panose="020B0604030504040204" pitchFamily="34" charset="0"/>
              </a:rPr>
              <a:t>Algunos ejemplos…</a:t>
            </a:r>
          </a:p>
        </p:txBody>
      </p:sp>
      <p:grpSp>
        <p:nvGrpSpPr>
          <p:cNvPr id="3" name="Grupo 2">
            <a:extLst>
              <a:ext uri="{FF2B5EF4-FFF2-40B4-BE49-F238E27FC236}">
                <a16:creationId xmlns:a16="http://schemas.microsoft.com/office/drawing/2014/main" id="{DEB36FC5-ABD9-48B8-AC0E-CB763523A570}"/>
              </a:ext>
            </a:extLst>
          </p:cNvPr>
          <p:cNvGrpSpPr/>
          <p:nvPr/>
        </p:nvGrpSpPr>
        <p:grpSpPr>
          <a:xfrm>
            <a:off x="1397505" y="994404"/>
            <a:ext cx="9396990" cy="5620325"/>
            <a:chOff x="1397505" y="994404"/>
            <a:chExt cx="9396990" cy="5620325"/>
          </a:xfrm>
        </p:grpSpPr>
        <p:pic>
          <p:nvPicPr>
            <p:cNvPr id="13" name="Imagen 12" descr="Interfaz de usuario gráfica&#10;&#10;Descripción generada automáticamente con confianza baja">
              <a:extLst>
                <a:ext uri="{FF2B5EF4-FFF2-40B4-BE49-F238E27FC236}">
                  <a16:creationId xmlns:a16="http://schemas.microsoft.com/office/drawing/2014/main" id="{25FD2E5B-DB37-4D3B-9BA5-841B679AD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505" y="994404"/>
              <a:ext cx="9396990" cy="5620325"/>
            </a:xfrm>
            <a:prstGeom prst="rect">
              <a:avLst/>
            </a:prstGeom>
          </p:spPr>
        </p:pic>
        <p:sp>
          <p:nvSpPr>
            <p:cNvPr id="44" name="Elipse 43">
              <a:extLst>
                <a:ext uri="{FF2B5EF4-FFF2-40B4-BE49-F238E27FC236}">
                  <a16:creationId xmlns:a16="http://schemas.microsoft.com/office/drawing/2014/main" id="{DB959BD9-2429-4204-8E10-0A19457B684D}"/>
                </a:ext>
              </a:extLst>
            </p:cNvPr>
            <p:cNvSpPr/>
            <p:nvPr/>
          </p:nvSpPr>
          <p:spPr>
            <a:xfrm>
              <a:off x="2278023" y="1893749"/>
              <a:ext cx="1386108" cy="1386108"/>
            </a:xfrm>
            <a:prstGeom prst="ellipse">
              <a:avLst/>
            </a:prstGeom>
            <a:solidFill>
              <a:srgbClr val="ED6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p:txBody>
        </p:sp>
        <p:sp>
          <p:nvSpPr>
            <p:cNvPr id="45" name="Elipse 44">
              <a:extLst>
                <a:ext uri="{FF2B5EF4-FFF2-40B4-BE49-F238E27FC236}">
                  <a16:creationId xmlns:a16="http://schemas.microsoft.com/office/drawing/2014/main" id="{DB370BEB-F1A3-4A99-BF8B-390CB38A4362}"/>
                </a:ext>
              </a:extLst>
            </p:cNvPr>
            <p:cNvSpPr/>
            <p:nvPr/>
          </p:nvSpPr>
          <p:spPr>
            <a:xfrm>
              <a:off x="5155168" y="1893749"/>
              <a:ext cx="1386108" cy="1386108"/>
            </a:xfrm>
            <a:prstGeom prst="ellipse">
              <a:avLst/>
            </a:prstGeom>
            <a:solidFill>
              <a:srgbClr val="E0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p:txBody>
        </p:sp>
        <p:sp>
          <p:nvSpPr>
            <p:cNvPr id="47" name="Elipse 46">
              <a:extLst>
                <a:ext uri="{FF2B5EF4-FFF2-40B4-BE49-F238E27FC236}">
                  <a16:creationId xmlns:a16="http://schemas.microsoft.com/office/drawing/2014/main" id="{D4C97D49-74F3-4C92-A958-1D289F3DEE3E}"/>
                </a:ext>
              </a:extLst>
            </p:cNvPr>
            <p:cNvSpPr/>
            <p:nvPr/>
          </p:nvSpPr>
          <p:spPr>
            <a:xfrm>
              <a:off x="8032313" y="1893749"/>
              <a:ext cx="1386108" cy="1386108"/>
            </a:xfrm>
            <a:prstGeom prst="ellipse">
              <a:avLst/>
            </a:prstGeom>
            <a:solidFill>
              <a:srgbClr val="695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a:p>
              <a:pPr algn="ctr"/>
              <a:endParaRPr lang="es-ES" sz="1600" b="1" dirty="0">
                <a:solidFill>
                  <a:schemeClr val="bg1"/>
                </a:solidFill>
                <a:latin typeface="GT Walsheim Pro Bold" panose="00000800000000000000" pitchFamily="50" charset="0"/>
              </a:endParaRPr>
            </a:p>
          </p:txBody>
        </p:sp>
        <p:pic>
          <p:nvPicPr>
            <p:cNvPr id="15" name="Gráfico 14">
              <a:extLst>
                <a:ext uri="{FF2B5EF4-FFF2-40B4-BE49-F238E27FC236}">
                  <a16:creationId xmlns:a16="http://schemas.microsoft.com/office/drawing/2014/main" id="{E3019B9D-7D6C-4C7F-99E9-DB332B21DE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1594" y="2045390"/>
              <a:ext cx="442807" cy="1011691"/>
            </a:xfrm>
            <a:prstGeom prst="rect">
              <a:avLst/>
            </a:prstGeom>
          </p:spPr>
        </p:pic>
        <p:pic>
          <p:nvPicPr>
            <p:cNvPr id="17" name="Gráfico 16">
              <a:extLst>
                <a:ext uri="{FF2B5EF4-FFF2-40B4-BE49-F238E27FC236}">
                  <a16:creationId xmlns:a16="http://schemas.microsoft.com/office/drawing/2014/main" id="{2D8281A0-1912-4EED-88E2-001C885026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6981" y="2072046"/>
              <a:ext cx="682481" cy="958378"/>
            </a:xfrm>
            <a:prstGeom prst="rect">
              <a:avLst/>
            </a:prstGeom>
          </p:spPr>
        </p:pic>
        <p:pic>
          <p:nvPicPr>
            <p:cNvPr id="19" name="Gráfico 18">
              <a:extLst>
                <a:ext uri="{FF2B5EF4-FFF2-40B4-BE49-F238E27FC236}">
                  <a16:creationId xmlns:a16="http://schemas.microsoft.com/office/drawing/2014/main" id="{5758DA62-A662-4558-A2B5-F7B39ADEE3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0141" y="2240542"/>
              <a:ext cx="728382" cy="728382"/>
            </a:xfrm>
            <a:prstGeom prst="rect">
              <a:avLst/>
            </a:prstGeom>
          </p:spPr>
        </p:pic>
        <p:sp>
          <p:nvSpPr>
            <p:cNvPr id="48" name="CuadroTexto 47">
              <a:extLst>
                <a:ext uri="{FF2B5EF4-FFF2-40B4-BE49-F238E27FC236}">
                  <a16:creationId xmlns:a16="http://schemas.microsoft.com/office/drawing/2014/main" id="{39358F6D-A4E9-4DA2-860A-4A00D9D7B1E1}"/>
                </a:ext>
              </a:extLst>
            </p:cNvPr>
            <p:cNvSpPr txBox="1"/>
            <p:nvPr/>
          </p:nvSpPr>
          <p:spPr>
            <a:xfrm>
              <a:off x="2480315" y="3367371"/>
              <a:ext cx="998980"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Sevilla</a:t>
              </a:r>
            </a:p>
          </p:txBody>
        </p:sp>
        <p:sp>
          <p:nvSpPr>
            <p:cNvPr id="51" name="CuadroTexto 50">
              <a:extLst>
                <a:ext uri="{FF2B5EF4-FFF2-40B4-BE49-F238E27FC236}">
                  <a16:creationId xmlns:a16="http://schemas.microsoft.com/office/drawing/2014/main" id="{A48A8932-5811-4B01-A459-18BAC67CF6FA}"/>
                </a:ext>
              </a:extLst>
            </p:cNvPr>
            <p:cNvSpPr txBox="1"/>
            <p:nvPr/>
          </p:nvSpPr>
          <p:spPr>
            <a:xfrm>
              <a:off x="5138594" y="3367371"/>
              <a:ext cx="1537152"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Barcelona</a:t>
              </a:r>
            </a:p>
          </p:txBody>
        </p:sp>
        <p:sp>
          <p:nvSpPr>
            <p:cNvPr id="52" name="CuadroTexto 51">
              <a:extLst>
                <a:ext uri="{FF2B5EF4-FFF2-40B4-BE49-F238E27FC236}">
                  <a16:creationId xmlns:a16="http://schemas.microsoft.com/office/drawing/2014/main" id="{AD178773-B2FE-42D3-B0D2-1CDE111415B2}"/>
                </a:ext>
              </a:extLst>
            </p:cNvPr>
            <p:cNvSpPr txBox="1"/>
            <p:nvPr/>
          </p:nvSpPr>
          <p:spPr>
            <a:xfrm>
              <a:off x="8192932" y="3367371"/>
              <a:ext cx="1084377" cy="400110"/>
            </a:xfrm>
            <a:prstGeom prst="rect">
              <a:avLst/>
            </a:prstGeom>
            <a:noFill/>
          </p:spPr>
          <p:txBody>
            <a:bodyPr wrap="square" rtlCol="0">
              <a:spAutoFit/>
            </a:bodyPr>
            <a:lstStyle/>
            <a:p>
              <a:r>
                <a:rPr lang="es-ES" sz="2000" b="1" dirty="0">
                  <a:solidFill>
                    <a:schemeClr val="bg1"/>
                  </a:solidFill>
                  <a:latin typeface="GT Walsheim Pro Bold" panose="00000800000000000000" pitchFamily="50" charset="0"/>
                </a:rPr>
                <a:t>Madrid</a:t>
              </a:r>
            </a:p>
          </p:txBody>
        </p:sp>
        <p:sp>
          <p:nvSpPr>
            <p:cNvPr id="53" name="CuadroTexto 52">
              <a:extLst>
                <a:ext uri="{FF2B5EF4-FFF2-40B4-BE49-F238E27FC236}">
                  <a16:creationId xmlns:a16="http://schemas.microsoft.com/office/drawing/2014/main" id="{C08511CB-F69A-4267-AAC0-ADBB13678EC9}"/>
                </a:ext>
              </a:extLst>
            </p:cNvPr>
            <p:cNvSpPr txBox="1"/>
            <p:nvPr/>
          </p:nvSpPr>
          <p:spPr>
            <a:xfrm>
              <a:off x="2062871" y="4058729"/>
              <a:ext cx="1846730" cy="246221"/>
            </a:xfrm>
            <a:prstGeom prst="rect">
              <a:avLst/>
            </a:prstGeom>
            <a:noFill/>
          </p:spPr>
          <p:txBody>
            <a:bodyPr wrap="square" rtlCol="0">
              <a:spAutoFit/>
            </a:bodyPr>
            <a:lstStyle/>
            <a:p>
              <a:pPr algn="ctr"/>
              <a:r>
                <a:rPr lang="es-ES" sz="1000" dirty="0">
                  <a:solidFill>
                    <a:srgbClr val="FF6900"/>
                  </a:solidFill>
                  <a:latin typeface="GT Walsheim Pro" panose="00000500000000000000" pitchFamily="50" charset="0"/>
                </a:rPr>
                <a:t>Santa Justa - Plza. España</a:t>
              </a:r>
            </a:p>
          </p:txBody>
        </p:sp>
        <p:sp>
          <p:nvSpPr>
            <p:cNvPr id="54" name="CuadroTexto 53">
              <a:extLst>
                <a:ext uri="{FF2B5EF4-FFF2-40B4-BE49-F238E27FC236}">
                  <a16:creationId xmlns:a16="http://schemas.microsoft.com/office/drawing/2014/main" id="{402CBD6A-32B2-407F-A11F-2A6536D6C70B}"/>
                </a:ext>
              </a:extLst>
            </p:cNvPr>
            <p:cNvSpPr txBox="1"/>
            <p:nvPr/>
          </p:nvSpPr>
          <p:spPr>
            <a:xfrm>
              <a:off x="2206305" y="4299408"/>
              <a:ext cx="1559862" cy="369332"/>
            </a:xfrm>
            <a:prstGeom prst="rect">
              <a:avLst/>
            </a:prstGeom>
            <a:noFill/>
          </p:spPr>
          <p:txBody>
            <a:bodyPr wrap="square" rtlCol="0">
              <a:spAutoFit/>
            </a:bodyPr>
            <a:lstStyle/>
            <a:p>
              <a:pPr algn="ctr"/>
              <a:r>
                <a:rPr lang="es-ES" dirty="0">
                  <a:solidFill>
                    <a:srgbClr val="FF6900"/>
                  </a:solidFill>
                  <a:latin typeface="GT Walsheim Pro Bold" panose="00000800000000000000" pitchFamily="2" charset="0"/>
                </a:rPr>
                <a:t>10 minutos</a:t>
              </a:r>
            </a:p>
          </p:txBody>
        </p:sp>
        <p:sp>
          <p:nvSpPr>
            <p:cNvPr id="55" name="CuadroTexto 54">
              <a:extLst>
                <a:ext uri="{FF2B5EF4-FFF2-40B4-BE49-F238E27FC236}">
                  <a16:creationId xmlns:a16="http://schemas.microsoft.com/office/drawing/2014/main" id="{0378E036-2FA1-40E6-8C24-929979F21F2A}"/>
                </a:ext>
              </a:extLst>
            </p:cNvPr>
            <p:cNvSpPr txBox="1"/>
            <p:nvPr/>
          </p:nvSpPr>
          <p:spPr>
            <a:xfrm>
              <a:off x="2134590" y="4952329"/>
              <a:ext cx="1846730" cy="707886"/>
            </a:xfrm>
            <a:prstGeom prst="rect">
              <a:avLst/>
            </a:prstGeom>
            <a:noFill/>
          </p:spPr>
          <p:txBody>
            <a:bodyPr wrap="square" rtlCol="0">
              <a:spAutoFit/>
            </a:bodyPr>
            <a:lstStyle/>
            <a:p>
              <a:r>
                <a:rPr lang="es-ES" sz="4000" b="1" dirty="0">
                  <a:solidFill>
                    <a:schemeClr val="bg1"/>
                  </a:solidFill>
                  <a:latin typeface="GT Walsheim Pro Bold" panose="00000800000000000000" pitchFamily="50" charset="0"/>
                </a:rPr>
                <a:t>0,20€</a:t>
              </a:r>
            </a:p>
          </p:txBody>
        </p:sp>
        <p:cxnSp>
          <p:nvCxnSpPr>
            <p:cNvPr id="56" name="Conector recto 55">
              <a:extLst>
                <a:ext uri="{FF2B5EF4-FFF2-40B4-BE49-F238E27FC236}">
                  <a16:creationId xmlns:a16="http://schemas.microsoft.com/office/drawing/2014/main" id="{4E88B784-3F50-4DA5-86CA-1F66312B311B}"/>
                </a:ext>
              </a:extLst>
            </p:cNvPr>
            <p:cNvCxnSpPr>
              <a:cxnSpLocks/>
            </p:cNvCxnSpPr>
            <p:nvPr/>
          </p:nvCxnSpPr>
          <p:spPr>
            <a:xfrm>
              <a:off x="2134590" y="3903085"/>
              <a:ext cx="16315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6BCB036E-6168-419A-AFBE-31145021C655}"/>
                </a:ext>
              </a:extLst>
            </p:cNvPr>
            <p:cNvCxnSpPr>
              <a:cxnSpLocks/>
            </p:cNvCxnSpPr>
            <p:nvPr/>
          </p:nvCxnSpPr>
          <p:spPr>
            <a:xfrm>
              <a:off x="2134590" y="4836576"/>
              <a:ext cx="16315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CuadroTexto 62">
              <a:extLst>
                <a:ext uri="{FF2B5EF4-FFF2-40B4-BE49-F238E27FC236}">
                  <a16:creationId xmlns:a16="http://schemas.microsoft.com/office/drawing/2014/main" id="{F9487635-51FD-4BC0-A9E3-F7EE02CD84F5}"/>
                </a:ext>
              </a:extLst>
            </p:cNvPr>
            <p:cNvSpPr txBox="1"/>
            <p:nvPr/>
          </p:nvSpPr>
          <p:spPr>
            <a:xfrm>
              <a:off x="7802002" y="4026567"/>
              <a:ext cx="1846730" cy="246221"/>
            </a:xfrm>
            <a:prstGeom prst="rect">
              <a:avLst/>
            </a:prstGeom>
            <a:noFill/>
          </p:spPr>
          <p:txBody>
            <a:bodyPr wrap="square" rtlCol="0">
              <a:spAutoFit/>
            </a:bodyPr>
            <a:lstStyle/>
            <a:p>
              <a:pPr algn="ctr"/>
              <a:r>
                <a:rPr lang="es-ES" sz="1000" dirty="0">
                  <a:solidFill>
                    <a:srgbClr val="7030A0"/>
                  </a:solidFill>
                  <a:latin typeface="GT Walsheim Pro" panose="00000500000000000000" pitchFamily="50" charset="0"/>
                </a:rPr>
                <a:t>Atocha - Cibeles</a:t>
              </a:r>
            </a:p>
          </p:txBody>
        </p:sp>
        <p:sp>
          <p:nvSpPr>
            <p:cNvPr id="64" name="CuadroTexto 63">
              <a:extLst>
                <a:ext uri="{FF2B5EF4-FFF2-40B4-BE49-F238E27FC236}">
                  <a16:creationId xmlns:a16="http://schemas.microsoft.com/office/drawing/2014/main" id="{EB21C0BF-7CD9-4010-8EBF-81D2AE11A8A7}"/>
                </a:ext>
              </a:extLst>
            </p:cNvPr>
            <p:cNvSpPr txBox="1"/>
            <p:nvPr/>
          </p:nvSpPr>
          <p:spPr>
            <a:xfrm>
              <a:off x="7954102" y="4350705"/>
              <a:ext cx="1559862" cy="369332"/>
            </a:xfrm>
            <a:prstGeom prst="rect">
              <a:avLst/>
            </a:prstGeom>
            <a:noFill/>
          </p:spPr>
          <p:txBody>
            <a:bodyPr wrap="square" rtlCol="0">
              <a:spAutoFit/>
            </a:bodyPr>
            <a:lstStyle/>
            <a:p>
              <a:pPr algn="ctr"/>
              <a:r>
                <a:rPr lang="es-ES" dirty="0">
                  <a:solidFill>
                    <a:srgbClr val="7030A0"/>
                  </a:solidFill>
                  <a:latin typeface="GT Walsheim Pro Bold" panose="00000800000000000000" pitchFamily="2" charset="0"/>
                </a:rPr>
                <a:t>8 minutos</a:t>
              </a:r>
            </a:p>
          </p:txBody>
        </p:sp>
        <p:sp>
          <p:nvSpPr>
            <p:cNvPr id="65" name="CuadroTexto 64">
              <a:extLst>
                <a:ext uri="{FF2B5EF4-FFF2-40B4-BE49-F238E27FC236}">
                  <a16:creationId xmlns:a16="http://schemas.microsoft.com/office/drawing/2014/main" id="{F556D20D-A932-4EA2-84B3-D26334146255}"/>
                </a:ext>
              </a:extLst>
            </p:cNvPr>
            <p:cNvSpPr txBox="1"/>
            <p:nvPr/>
          </p:nvSpPr>
          <p:spPr>
            <a:xfrm>
              <a:off x="8090796" y="4930253"/>
              <a:ext cx="1631577" cy="707886"/>
            </a:xfrm>
            <a:prstGeom prst="rect">
              <a:avLst/>
            </a:prstGeom>
            <a:noFill/>
          </p:spPr>
          <p:txBody>
            <a:bodyPr wrap="square" rtlCol="0">
              <a:spAutoFit/>
            </a:bodyPr>
            <a:lstStyle/>
            <a:p>
              <a:r>
                <a:rPr lang="es-ES" sz="4000" b="1" dirty="0">
                  <a:solidFill>
                    <a:schemeClr val="bg1"/>
                  </a:solidFill>
                  <a:latin typeface="GT Walsheim Pro Bold" panose="00000800000000000000" pitchFamily="50" charset="0"/>
                </a:rPr>
                <a:t>0,16€</a:t>
              </a:r>
            </a:p>
          </p:txBody>
        </p:sp>
        <p:cxnSp>
          <p:nvCxnSpPr>
            <p:cNvPr id="66" name="Conector recto 65">
              <a:extLst>
                <a:ext uri="{FF2B5EF4-FFF2-40B4-BE49-F238E27FC236}">
                  <a16:creationId xmlns:a16="http://schemas.microsoft.com/office/drawing/2014/main" id="{6D85C8A2-412B-45BE-B836-72B2AE24AA5E}"/>
                </a:ext>
              </a:extLst>
            </p:cNvPr>
            <p:cNvCxnSpPr>
              <a:cxnSpLocks/>
            </p:cNvCxnSpPr>
            <p:nvPr/>
          </p:nvCxnSpPr>
          <p:spPr>
            <a:xfrm>
              <a:off x="5028148" y="3903085"/>
              <a:ext cx="16315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F7958AD2-3EB5-41C6-A922-ED5F57C5CD31}"/>
                </a:ext>
              </a:extLst>
            </p:cNvPr>
            <p:cNvCxnSpPr>
              <a:cxnSpLocks/>
            </p:cNvCxnSpPr>
            <p:nvPr/>
          </p:nvCxnSpPr>
          <p:spPr>
            <a:xfrm>
              <a:off x="5028148" y="4836576"/>
              <a:ext cx="16315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CuadroTexto 72">
              <a:extLst>
                <a:ext uri="{FF2B5EF4-FFF2-40B4-BE49-F238E27FC236}">
                  <a16:creationId xmlns:a16="http://schemas.microsoft.com/office/drawing/2014/main" id="{A449E2C8-BDF2-4ECE-B6E0-CBFB868A88B9}"/>
                </a:ext>
              </a:extLst>
            </p:cNvPr>
            <p:cNvSpPr txBox="1"/>
            <p:nvPr/>
          </p:nvSpPr>
          <p:spPr>
            <a:xfrm>
              <a:off x="4920571" y="4034503"/>
              <a:ext cx="1846730" cy="246221"/>
            </a:xfrm>
            <a:prstGeom prst="rect">
              <a:avLst/>
            </a:prstGeom>
            <a:noFill/>
          </p:spPr>
          <p:txBody>
            <a:bodyPr wrap="square" rtlCol="0">
              <a:spAutoFit/>
            </a:bodyPr>
            <a:lstStyle/>
            <a:p>
              <a:pPr algn="ctr"/>
              <a:r>
                <a:rPr lang="es-ES" sz="1000" dirty="0">
                  <a:solidFill>
                    <a:srgbClr val="E0457B"/>
                  </a:solidFill>
                  <a:latin typeface="GT Walsheim Pro" panose="00000500000000000000" pitchFamily="50" charset="0"/>
                </a:rPr>
                <a:t>Sants – Sagrada Familia</a:t>
              </a:r>
            </a:p>
          </p:txBody>
        </p:sp>
        <p:sp>
          <p:nvSpPr>
            <p:cNvPr id="74" name="CuadroTexto 73">
              <a:extLst>
                <a:ext uri="{FF2B5EF4-FFF2-40B4-BE49-F238E27FC236}">
                  <a16:creationId xmlns:a16="http://schemas.microsoft.com/office/drawing/2014/main" id="{17CC634A-4C80-4098-B460-A639555BFFCE}"/>
                </a:ext>
              </a:extLst>
            </p:cNvPr>
            <p:cNvSpPr txBox="1"/>
            <p:nvPr/>
          </p:nvSpPr>
          <p:spPr>
            <a:xfrm>
              <a:off x="5113709" y="4313356"/>
              <a:ext cx="1559862" cy="369332"/>
            </a:xfrm>
            <a:prstGeom prst="rect">
              <a:avLst/>
            </a:prstGeom>
            <a:noFill/>
          </p:spPr>
          <p:txBody>
            <a:bodyPr wrap="square" rtlCol="0">
              <a:spAutoFit/>
            </a:bodyPr>
            <a:lstStyle/>
            <a:p>
              <a:pPr algn="ctr"/>
              <a:r>
                <a:rPr lang="es-ES" dirty="0">
                  <a:solidFill>
                    <a:srgbClr val="E0457B"/>
                  </a:solidFill>
                  <a:latin typeface="GT Walsheim Pro Bold" panose="00000800000000000000" pitchFamily="2" charset="0"/>
                </a:rPr>
                <a:t>19 minutos</a:t>
              </a:r>
            </a:p>
          </p:txBody>
        </p:sp>
        <p:sp>
          <p:nvSpPr>
            <p:cNvPr id="75" name="CuadroTexto 74">
              <a:extLst>
                <a:ext uri="{FF2B5EF4-FFF2-40B4-BE49-F238E27FC236}">
                  <a16:creationId xmlns:a16="http://schemas.microsoft.com/office/drawing/2014/main" id="{4A73051C-C732-482E-A830-E2F28BAE15DD}"/>
                </a:ext>
              </a:extLst>
            </p:cNvPr>
            <p:cNvSpPr txBox="1"/>
            <p:nvPr/>
          </p:nvSpPr>
          <p:spPr>
            <a:xfrm>
              <a:off x="5099862" y="4965798"/>
              <a:ext cx="1631577" cy="707886"/>
            </a:xfrm>
            <a:prstGeom prst="rect">
              <a:avLst/>
            </a:prstGeom>
            <a:noFill/>
          </p:spPr>
          <p:txBody>
            <a:bodyPr wrap="square" rtlCol="0">
              <a:spAutoFit/>
            </a:bodyPr>
            <a:lstStyle/>
            <a:p>
              <a:r>
                <a:rPr lang="es-ES" sz="4000" b="1" dirty="0">
                  <a:solidFill>
                    <a:schemeClr val="bg1"/>
                  </a:solidFill>
                  <a:latin typeface="GT Walsheim Pro Bold" panose="00000800000000000000" pitchFamily="50" charset="0"/>
                </a:rPr>
                <a:t>0,38€</a:t>
              </a:r>
            </a:p>
          </p:txBody>
        </p:sp>
        <p:cxnSp>
          <p:nvCxnSpPr>
            <p:cNvPr id="76" name="Conector recto 75">
              <a:extLst>
                <a:ext uri="{FF2B5EF4-FFF2-40B4-BE49-F238E27FC236}">
                  <a16:creationId xmlns:a16="http://schemas.microsoft.com/office/drawing/2014/main" id="{A238CCD2-5E39-490B-9010-846018EDB9DF}"/>
                </a:ext>
              </a:extLst>
            </p:cNvPr>
            <p:cNvCxnSpPr>
              <a:cxnSpLocks/>
            </p:cNvCxnSpPr>
            <p:nvPr/>
          </p:nvCxnSpPr>
          <p:spPr>
            <a:xfrm>
              <a:off x="7918245" y="3903085"/>
              <a:ext cx="16315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1FD3E735-648D-4584-8C64-24F6609AA255}"/>
                </a:ext>
              </a:extLst>
            </p:cNvPr>
            <p:cNvCxnSpPr>
              <a:cxnSpLocks/>
            </p:cNvCxnSpPr>
            <p:nvPr/>
          </p:nvCxnSpPr>
          <p:spPr>
            <a:xfrm>
              <a:off x="7918245" y="4836576"/>
              <a:ext cx="16315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1" name="Gráfico 30">
            <a:extLst>
              <a:ext uri="{FF2B5EF4-FFF2-40B4-BE49-F238E27FC236}">
                <a16:creationId xmlns:a16="http://schemas.microsoft.com/office/drawing/2014/main" id="{E308505F-ACB2-45CF-9DD6-CA94C30F19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071" y="303194"/>
            <a:ext cx="1679898" cy="307777"/>
          </a:xfrm>
          <a:prstGeom prst="rect">
            <a:avLst/>
          </a:prstGeom>
        </p:spPr>
      </p:pic>
      <p:sp>
        <p:nvSpPr>
          <p:cNvPr id="32" name="8 CuadroTexto">
            <a:extLst>
              <a:ext uri="{FF2B5EF4-FFF2-40B4-BE49-F238E27FC236}">
                <a16:creationId xmlns:a16="http://schemas.microsoft.com/office/drawing/2014/main" id="{6B5D9A41-B225-4958-96CA-05B6498334ED}"/>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676948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D75342A-9FD1-4320-9BCC-AE09045A21C7}"/>
              </a:ext>
            </a:extLst>
          </p:cNvPr>
          <p:cNvSpPr/>
          <p:nvPr/>
        </p:nvSpPr>
        <p:spPr>
          <a:xfrm>
            <a:off x="4397685" y="1242217"/>
            <a:ext cx="9301162" cy="2660985"/>
          </a:xfrm>
          <a:prstGeom prst="rect">
            <a:avLst/>
          </a:prstGeom>
        </p:spPr>
        <p:txBody>
          <a:bodyPr wrap="square">
            <a:spAutoFit/>
          </a:bodyPr>
          <a:lstStyle/>
          <a:p>
            <a:pPr>
              <a:lnSpc>
                <a:spcPct val="107000"/>
              </a:lnSpc>
              <a:buClr>
                <a:srgbClr val="FC9BB3"/>
              </a:buClr>
            </a:pPr>
            <a:r>
              <a:rPr lang="es-ES" sz="80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¡Vamos a</a:t>
            </a:r>
          </a:p>
          <a:p>
            <a:pPr>
              <a:lnSpc>
                <a:spcPct val="107000"/>
              </a:lnSpc>
              <a:buClr>
                <a:srgbClr val="FC9BB3"/>
              </a:buClr>
            </a:pPr>
            <a:r>
              <a:rPr lang="es-ES" sz="8000" b="1" dirty="0">
                <a:solidFill>
                  <a:srgbClr val="333C41"/>
                </a:solidFill>
                <a:latin typeface="GT Walsheim Pro Bold" panose="00000800000000000000" pitchFamily="2" charset="0"/>
                <a:ea typeface="Verdana" panose="020B0604030504040204" pitchFamily="34" charset="0"/>
                <a:cs typeface="Verdana" panose="020B0604030504040204" pitchFamily="34" charset="0"/>
              </a:rPr>
              <a:t>probarlo!</a:t>
            </a:r>
          </a:p>
        </p:txBody>
      </p:sp>
      <p:sp>
        <p:nvSpPr>
          <p:cNvPr id="9" name="Rectángulo 8">
            <a:extLst>
              <a:ext uri="{FF2B5EF4-FFF2-40B4-BE49-F238E27FC236}">
                <a16:creationId xmlns:a16="http://schemas.microsoft.com/office/drawing/2014/main" id="{22692914-44E0-4C87-8D2E-43BE46AD90C7}"/>
              </a:ext>
            </a:extLst>
          </p:cNvPr>
          <p:cNvSpPr/>
          <p:nvPr/>
        </p:nvSpPr>
        <p:spPr>
          <a:xfrm>
            <a:off x="0" y="0"/>
            <a:ext cx="3745341" cy="6858000"/>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6900"/>
              </a:solidFill>
            </a:endParaRPr>
          </a:p>
        </p:txBody>
      </p:sp>
      <p:pic>
        <p:nvPicPr>
          <p:cNvPr id="11" name="Gráfico 10">
            <a:extLst>
              <a:ext uri="{FF2B5EF4-FFF2-40B4-BE49-F238E27FC236}">
                <a16:creationId xmlns:a16="http://schemas.microsoft.com/office/drawing/2014/main" id="{F0D11F97-230A-445D-9123-7C2766F37F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63815"/>
          <a:stretch/>
        </p:blipFill>
        <p:spPr>
          <a:xfrm>
            <a:off x="105771" y="1396722"/>
            <a:ext cx="3639571" cy="2984500"/>
          </a:xfrm>
          <a:prstGeom prst="rect">
            <a:avLst/>
          </a:prstGeom>
        </p:spPr>
      </p:pic>
      <p:pic>
        <p:nvPicPr>
          <p:cNvPr id="7" name="Gráfico 6">
            <a:extLst>
              <a:ext uri="{FF2B5EF4-FFF2-40B4-BE49-F238E27FC236}">
                <a16:creationId xmlns:a16="http://schemas.microsoft.com/office/drawing/2014/main" id="{72B433F9-246F-487D-923A-21A1ACAB87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9939" y="5143019"/>
            <a:ext cx="2602209" cy="476592"/>
          </a:xfrm>
          <a:prstGeom prst="rect">
            <a:avLst/>
          </a:prstGeom>
        </p:spPr>
      </p:pic>
      <p:sp>
        <p:nvSpPr>
          <p:cNvPr id="8" name="8 CuadroTexto">
            <a:extLst>
              <a:ext uri="{FF2B5EF4-FFF2-40B4-BE49-F238E27FC236}">
                <a16:creationId xmlns:a16="http://schemas.microsoft.com/office/drawing/2014/main" id="{FEB91196-920C-4D77-B9A7-2EC578C8D52F}"/>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307254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E7940ECE-CAFF-4E49-BFC8-006FBD6FCDAF}"/>
              </a:ext>
            </a:extLst>
          </p:cNvPr>
          <p:cNvSpPr/>
          <p:nvPr/>
        </p:nvSpPr>
        <p:spPr>
          <a:xfrm>
            <a:off x="4404382" y="3417248"/>
            <a:ext cx="3796271" cy="2450044"/>
          </a:xfrm>
          <a:prstGeom prst="rect">
            <a:avLst/>
          </a:prstGeom>
          <a:solidFill>
            <a:srgbClr val="809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grpSp>
        <p:nvGrpSpPr>
          <p:cNvPr id="12" name="Grupo 11">
            <a:extLst>
              <a:ext uri="{FF2B5EF4-FFF2-40B4-BE49-F238E27FC236}">
                <a16:creationId xmlns:a16="http://schemas.microsoft.com/office/drawing/2014/main" id="{AE1B1EAA-7BE0-46F2-ABA4-5B314FAF246E}"/>
              </a:ext>
            </a:extLst>
          </p:cNvPr>
          <p:cNvGrpSpPr/>
          <p:nvPr/>
        </p:nvGrpSpPr>
        <p:grpSpPr>
          <a:xfrm>
            <a:off x="8301327" y="857654"/>
            <a:ext cx="3585882" cy="2403101"/>
            <a:chOff x="4644409" y="2736102"/>
            <a:chExt cx="3585882" cy="1737372"/>
          </a:xfrm>
        </p:grpSpPr>
        <p:sp>
          <p:nvSpPr>
            <p:cNvPr id="27" name="Rectángulo 26">
              <a:extLst>
                <a:ext uri="{FF2B5EF4-FFF2-40B4-BE49-F238E27FC236}">
                  <a16:creationId xmlns:a16="http://schemas.microsoft.com/office/drawing/2014/main" id="{D845634E-5255-46A2-BB4A-927464950CAF}"/>
                </a:ext>
              </a:extLst>
            </p:cNvPr>
            <p:cNvSpPr/>
            <p:nvPr/>
          </p:nvSpPr>
          <p:spPr>
            <a:xfrm>
              <a:off x="4644409" y="2736102"/>
              <a:ext cx="3585882" cy="1737372"/>
            </a:xfrm>
            <a:prstGeom prst="rect">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44" name="Rectángulo 43">
              <a:extLst>
                <a:ext uri="{FF2B5EF4-FFF2-40B4-BE49-F238E27FC236}">
                  <a16:creationId xmlns:a16="http://schemas.microsoft.com/office/drawing/2014/main" id="{76A6194B-DD63-46F4-B21F-F0AF33F3A4B2}"/>
                </a:ext>
              </a:extLst>
            </p:cNvPr>
            <p:cNvSpPr/>
            <p:nvPr/>
          </p:nvSpPr>
          <p:spPr>
            <a:xfrm>
              <a:off x="4644409" y="3399715"/>
              <a:ext cx="3397056" cy="867803"/>
            </a:xfrm>
            <a:prstGeom prst="rect">
              <a:avLst/>
            </a:prstGeom>
          </p:spPr>
          <p:txBody>
            <a:bodyPr wrap="square">
              <a:spAutoFit/>
            </a:bodyPr>
            <a:lstStyle/>
            <a:p>
              <a:pPr algn="ctr"/>
              <a:r>
                <a:rPr lang="es-ES" sz="1200" dirty="0">
                  <a:solidFill>
                    <a:schemeClr val="bg1"/>
                  </a:solidFill>
                  <a:latin typeface="GT Walsheim Pro Bold" panose="00000800000000000000"/>
                </a:rPr>
                <a:t>Entrada en vigor de la Ley contra el Cambio climático, que afecta a 140 ciudades en España con población de más de 50.000 habitantes. El 72% de las emisiones de CO2 las causa el transporte terrestre por carretera.</a:t>
              </a:r>
            </a:p>
          </p:txBody>
        </p:sp>
        <p:sp>
          <p:nvSpPr>
            <p:cNvPr id="45" name="CuadroTexto 44">
              <a:extLst>
                <a:ext uri="{FF2B5EF4-FFF2-40B4-BE49-F238E27FC236}">
                  <a16:creationId xmlns:a16="http://schemas.microsoft.com/office/drawing/2014/main" id="{B929BD81-F572-4FD1-B857-6DA6ADD3AD49}"/>
                </a:ext>
              </a:extLst>
            </p:cNvPr>
            <p:cNvSpPr txBox="1"/>
            <p:nvPr/>
          </p:nvSpPr>
          <p:spPr>
            <a:xfrm>
              <a:off x="4887534" y="2828169"/>
              <a:ext cx="3081293" cy="433901"/>
            </a:xfrm>
            <a:prstGeom prst="rect">
              <a:avLst/>
            </a:prstGeom>
            <a:noFill/>
          </p:spPr>
          <p:txBody>
            <a:bodyPr wrap="none" rtlCol="0">
              <a:spAutoFit/>
            </a:bodyPr>
            <a:lstStyle/>
            <a:p>
              <a:pPr algn="ctr"/>
              <a:r>
                <a:rPr lang="es-ES" sz="3300" b="1" dirty="0">
                  <a:solidFill>
                    <a:schemeClr val="bg1"/>
                  </a:solidFill>
                  <a:latin typeface="GT Walsheim Pro Bold" panose="00000800000000000000"/>
                </a:rPr>
                <a:t>Sostenibilidad</a:t>
              </a:r>
            </a:p>
          </p:txBody>
        </p:sp>
      </p:grpSp>
      <p:sp>
        <p:nvSpPr>
          <p:cNvPr id="7" name="Rectángulo 6">
            <a:extLst>
              <a:ext uri="{FF2B5EF4-FFF2-40B4-BE49-F238E27FC236}">
                <a16:creationId xmlns:a16="http://schemas.microsoft.com/office/drawing/2014/main" id="{348233B2-CFF1-4252-9CE7-4BC615373611}"/>
              </a:ext>
            </a:extLst>
          </p:cNvPr>
          <p:cNvSpPr/>
          <p:nvPr/>
        </p:nvSpPr>
        <p:spPr>
          <a:xfrm>
            <a:off x="8544452" y="6325814"/>
            <a:ext cx="3435556" cy="215444"/>
          </a:xfrm>
          <a:prstGeom prst="rect">
            <a:avLst/>
          </a:prstGeom>
        </p:spPr>
        <p:txBody>
          <a:bodyPr wrap="none">
            <a:spAutoFit/>
          </a:bodyPr>
          <a:lstStyle/>
          <a:p>
            <a:r>
              <a:rPr lang="es-ES" sz="800" i="1" dirty="0">
                <a:solidFill>
                  <a:srgbClr val="000000"/>
                </a:solidFill>
                <a:latin typeface="GT Walsheim Pro" panose="00000500000000000000" pitchFamily="50" charset="0"/>
              </a:rPr>
              <a:t>Fuente: Fundación Línea Directa. Agencia Europea de Medio Ambiente</a:t>
            </a:r>
            <a:endParaRPr lang="es-ES" sz="800" i="1" dirty="0">
              <a:latin typeface="GT Walsheim Pro" panose="00000500000000000000" pitchFamily="50" charset="0"/>
            </a:endParaRPr>
          </a:p>
        </p:txBody>
      </p:sp>
      <p:pic>
        <p:nvPicPr>
          <p:cNvPr id="8" name="Gráfico 7">
            <a:extLst>
              <a:ext uri="{FF2B5EF4-FFF2-40B4-BE49-F238E27FC236}">
                <a16:creationId xmlns:a16="http://schemas.microsoft.com/office/drawing/2014/main" id="{A435B1D9-3019-4986-8006-59F2F16148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071" y="303194"/>
            <a:ext cx="1679898" cy="307777"/>
          </a:xfrm>
          <a:prstGeom prst="rect">
            <a:avLst/>
          </a:prstGeom>
        </p:spPr>
      </p:pic>
      <p:sp>
        <p:nvSpPr>
          <p:cNvPr id="38" name="Rectángulo 37">
            <a:extLst>
              <a:ext uri="{FF2B5EF4-FFF2-40B4-BE49-F238E27FC236}">
                <a16:creationId xmlns:a16="http://schemas.microsoft.com/office/drawing/2014/main" id="{815B8415-8BC1-4347-AC65-941AE8CDA1BF}"/>
              </a:ext>
            </a:extLst>
          </p:cNvPr>
          <p:cNvSpPr/>
          <p:nvPr/>
        </p:nvSpPr>
        <p:spPr>
          <a:xfrm>
            <a:off x="4438271" y="4243570"/>
            <a:ext cx="3762382" cy="1384995"/>
          </a:xfrm>
          <a:prstGeom prst="rect">
            <a:avLst/>
          </a:prstGeom>
        </p:spPr>
        <p:txBody>
          <a:bodyPr wrap="square">
            <a:spAutoFit/>
          </a:bodyPr>
          <a:lstStyle/>
          <a:p>
            <a:pPr algn="ctr"/>
            <a:r>
              <a:rPr lang="es-ES" sz="1200" b="1" dirty="0">
                <a:solidFill>
                  <a:schemeClr val="bg1"/>
                </a:solidFill>
                <a:latin typeface="GT Walsheim Pro Bold" panose="00000800000000000000"/>
              </a:rPr>
              <a:t>Hay un gran cambio de hábitos, sobre todo entre los más jóvenes, ya que el coche ya no es un elemento aspiracional para muchos de ellos. La pandemia sanitaria también está afectando a estos cambios, haciendo que en momentos puntuales se utilice menos el transporte público y más los VMP. </a:t>
            </a:r>
            <a:endParaRPr lang="es-ES" sz="1200" dirty="0">
              <a:solidFill>
                <a:schemeClr val="bg1"/>
              </a:solidFill>
              <a:latin typeface="GT Walsheim Pro Bold" panose="00000800000000000000"/>
            </a:endParaRPr>
          </a:p>
        </p:txBody>
      </p:sp>
      <p:sp>
        <p:nvSpPr>
          <p:cNvPr id="39" name="CuadroTexto 38">
            <a:extLst>
              <a:ext uri="{FF2B5EF4-FFF2-40B4-BE49-F238E27FC236}">
                <a16:creationId xmlns:a16="http://schemas.microsoft.com/office/drawing/2014/main" id="{4306D8C1-90BC-468D-90AE-74D91F28E675}"/>
              </a:ext>
            </a:extLst>
          </p:cNvPr>
          <p:cNvSpPr txBox="1"/>
          <p:nvPr/>
        </p:nvSpPr>
        <p:spPr>
          <a:xfrm>
            <a:off x="4399297" y="3548256"/>
            <a:ext cx="3762382" cy="553998"/>
          </a:xfrm>
          <a:prstGeom prst="rect">
            <a:avLst/>
          </a:prstGeom>
          <a:noFill/>
        </p:spPr>
        <p:txBody>
          <a:bodyPr wrap="square" rtlCol="0">
            <a:spAutoFit/>
          </a:bodyPr>
          <a:lstStyle/>
          <a:p>
            <a:pPr algn="ctr"/>
            <a:r>
              <a:rPr lang="es-ES" sz="3000" b="1" dirty="0">
                <a:solidFill>
                  <a:schemeClr val="bg1"/>
                </a:solidFill>
                <a:latin typeface="GT Walsheim Pro Bold" panose="00000800000000000000"/>
              </a:rPr>
              <a:t>Cambios sociales</a:t>
            </a:r>
          </a:p>
        </p:txBody>
      </p:sp>
      <p:sp>
        <p:nvSpPr>
          <p:cNvPr id="32" name="Rectángulo 31">
            <a:extLst>
              <a:ext uri="{FF2B5EF4-FFF2-40B4-BE49-F238E27FC236}">
                <a16:creationId xmlns:a16="http://schemas.microsoft.com/office/drawing/2014/main" id="{631638A8-DDCA-4870-BDF2-61B13B80029F}"/>
              </a:ext>
            </a:extLst>
          </p:cNvPr>
          <p:cNvSpPr/>
          <p:nvPr/>
        </p:nvSpPr>
        <p:spPr>
          <a:xfrm>
            <a:off x="8349016" y="3417247"/>
            <a:ext cx="3585882" cy="2450043"/>
          </a:xfrm>
          <a:prstGeom prst="rect">
            <a:avLst/>
          </a:prstGeom>
          <a:solidFill>
            <a:srgbClr val="695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grpSp>
        <p:nvGrpSpPr>
          <p:cNvPr id="4" name="Grupo 3">
            <a:extLst>
              <a:ext uri="{FF2B5EF4-FFF2-40B4-BE49-F238E27FC236}">
                <a16:creationId xmlns:a16="http://schemas.microsoft.com/office/drawing/2014/main" id="{84A30295-20D8-47C9-B8C8-83F2474A7A78}"/>
              </a:ext>
            </a:extLst>
          </p:cNvPr>
          <p:cNvGrpSpPr/>
          <p:nvPr/>
        </p:nvGrpSpPr>
        <p:grpSpPr>
          <a:xfrm>
            <a:off x="8476431" y="3528177"/>
            <a:ext cx="3331052" cy="1758852"/>
            <a:chOff x="8429465" y="-1542022"/>
            <a:chExt cx="3331052" cy="1758852"/>
          </a:xfrm>
        </p:grpSpPr>
        <p:sp>
          <p:nvSpPr>
            <p:cNvPr id="48" name="Rectángulo 47">
              <a:extLst>
                <a:ext uri="{FF2B5EF4-FFF2-40B4-BE49-F238E27FC236}">
                  <a16:creationId xmlns:a16="http://schemas.microsoft.com/office/drawing/2014/main" id="{14DEA5D9-457A-48BC-9D5F-5E17B19EA34D}"/>
                </a:ext>
              </a:extLst>
            </p:cNvPr>
            <p:cNvSpPr/>
            <p:nvPr/>
          </p:nvSpPr>
          <p:spPr>
            <a:xfrm>
              <a:off x="8429465" y="-798833"/>
              <a:ext cx="3331052" cy="1015663"/>
            </a:xfrm>
            <a:prstGeom prst="rect">
              <a:avLst/>
            </a:prstGeom>
          </p:spPr>
          <p:txBody>
            <a:bodyPr wrap="square">
              <a:spAutoFit/>
            </a:bodyPr>
            <a:lstStyle/>
            <a:p>
              <a:pPr algn="ctr"/>
              <a:r>
                <a:rPr lang="es-ES" sz="1200" dirty="0">
                  <a:solidFill>
                    <a:schemeClr val="bg1"/>
                  </a:solidFill>
                  <a:latin typeface="GT Walsheim Pro Bold" panose="00000800000000000000"/>
                </a:rPr>
                <a:t>Se aprecia un gran </a:t>
              </a:r>
              <a:r>
                <a:rPr lang="es-ES" sz="1200" b="1" dirty="0">
                  <a:solidFill>
                    <a:schemeClr val="bg1"/>
                  </a:solidFill>
                  <a:latin typeface="GT Walsheim Pro Bold" panose="00000800000000000000"/>
                </a:rPr>
                <a:t>cambio de mentalidad en el ciudadano en materia de conectividad, digitalización y nuevas formas de relacionarse. Las Apps ya son un elemento esencial en nuestras vidas.</a:t>
              </a:r>
              <a:endParaRPr lang="es-ES" sz="1200" dirty="0">
                <a:solidFill>
                  <a:schemeClr val="bg1"/>
                </a:solidFill>
                <a:latin typeface="GT Walsheim Pro Bold" panose="00000800000000000000"/>
              </a:endParaRPr>
            </a:p>
          </p:txBody>
        </p:sp>
        <p:sp>
          <p:nvSpPr>
            <p:cNvPr id="49" name="CuadroTexto 48">
              <a:extLst>
                <a:ext uri="{FF2B5EF4-FFF2-40B4-BE49-F238E27FC236}">
                  <a16:creationId xmlns:a16="http://schemas.microsoft.com/office/drawing/2014/main" id="{C3DF4D8E-E206-4535-98B4-A8A98C23A94E}"/>
                </a:ext>
              </a:extLst>
            </p:cNvPr>
            <p:cNvSpPr txBox="1"/>
            <p:nvPr/>
          </p:nvSpPr>
          <p:spPr>
            <a:xfrm>
              <a:off x="8731476" y="-1542022"/>
              <a:ext cx="2727030" cy="553998"/>
            </a:xfrm>
            <a:prstGeom prst="rect">
              <a:avLst/>
            </a:prstGeom>
            <a:noFill/>
          </p:spPr>
          <p:txBody>
            <a:bodyPr wrap="none" rtlCol="0">
              <a:spAutoFit/>
            </a:bodyPr>
            <a:lstStyle/>
            <a:p>
              <a:pPr algn="ctr"/>
              <a:r>
                <a:rPr lang="es-ES" sz="3000" b="1" dirty="0">
                  <a:solidFill>
                    <a:schemeClr val="bg1"/>
                  </a:solidFill>
                  <a:latin typeface="GT Walsheim Pro Bold" panose="00000800000000000000"/>
                </a:rPr>
                <a:t>Digitalización</a:t>
              </a:r>
            </a:p>
          </p:txBody>
        </p:sp>
      </p:grpSp>
      <p:grpSp>
        <p:nvGrpSpPr>
          <p:cNvPr id="5" name="Grupo 4">
            <a:extLst>
              <a:ext uri="{FF2B5EF4-FFF2-40B4-BE49-F238E27FC236}">
                <a16:creationId xmlns:a16="http://schemas.microsoft.com/office/drawing/2014/main" id="{229C8BBC-795B-4ABC-BE25-8F8C0165B196}"/>
              </a:ext>
            </a:extLst>
          </p:cNvPr>
          <p:cNvGrpSpPr/>
          <p:nvPr/>
        </p:nvGrpSpPr>
        <p:grpSpPr>
          <a:xfrm>
            <a:off x="4351503" y="868844"/>
            <a:ext cx="3902030" cy="2409632"/>
            <a:chOff x="8157072" y="832273"/>
            <a:chExt cx="3902030" cy="2409632"/>
          </a:xfrm>
        </p:grpSpPr>
        <p:grpSp>
          <p:nvGrpSpPr>
            <p:cNvPr id="3" name="Grupo 2">
              <a:extLst>
                <a:ext uri="{FF2B5EF4-FFF2-40B4-BE49-F238E27FC236}">
                  <a16:creationId xmlns:a16="http://schemas.microsoft.com/office/drawing/2014/main" id="{0D8A504E-D56E-4DDF-B978-8C9A600CE630}"/>
                </a:ext>
              </a:extLst>
            </p:cNvPr>
            <p:cNvGrpSpPr/>
            <p:nvPr/>
          </p:nvGrpSpPr>
          <p:grpSpPr>
            <a:xfrm>
              <a:off x="8157072" y="832273"/>
              <a:ext cx="3902030" cy="2409632"/>
              <a:chOff x="10212125" y="923641"/>
              <a:chExt cx="3902030" cy="2409632"/>
            </a:xfrm>
          </p:grpSpPr>
          <p:sp>
            <p:nvSpPr>
              <p:cNvPr id="25" name="Rectángulo 24">
                <a:extLst>
                  <a:ext uri="{FF2B5EF4-FFF2-40B4-BE49-F238E27FC236}">
                    <a16:creationId xmlns:a16="http://schemas.microsoft.com/office/drawing/2014/main" id="{2FE221EC-D805-4B96-9852-56C6AECE8DCA}"/>
                  </a:ext>
                </a:extLst>
              </p:cNvPr>
              <p:cNvSpPr/>
              <p:nvPr/>
            </p:nvSpPr>
            <p:spPr>
              <a:xfrm>
                <a:off x="10259919" y="923641"/>
                <a:ext cx="3812353" cy="2409632"/>
              </a:xfrm>
              <a:prstGeom prst="rect">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43" name="CuadroTexto 42">
                <a:extLst>
                  <a:ext uri="{FF2B5EF4-FFF2-40B4-BE49-F238E27FC236}">
                    <a16:creationId xmlns:a16="http://schemas.microsoft.com/office/drawing/2014/main" id="{8538E9D5-62F8-4705-8AB0-8F502A44A2D3}"/>
                  </a:ext>
                </a:extLst>
              </p:cNvPr>
              <p:cNvSpPr txBox="1"/>
              <p:nvPr/>
            </p:nvSpPr>
            <p:spPr>
              <a:xfrm>
                <a:off x="10212125" y="947513"/>
                <a:ext cx="3902030" cy="954107"/>
              </a:xfrm>
              <a:prstGeom prst="rect">
                <a:avLst/>
              </a:prstGeom>
              <a:noFill/>
            </p:spPr>
            <p:txBody>
              <a:bodyPr wrap="none" rtlCol="0">
                <a:spAutoFit/>
              </a:bodyPr>
              <a:lstStyle/>
              <a:p>
                <a:pPr algn="ctr"/>
                <a:r>
                  <a:rPr lang="es-ES" sz="2800" b="1" dirty="0">
                    <a:solidFill>
                      <a:schemeClr val="bg1"/>
                    </a:solidFill>
                    <a:latin typeface="GT Walsheim Pro Bold" panose="00000800000000000000"/>
                  </a:rPr>
                  <a:t>Nuevos retos para las</a:t>
                </a:r>
              </a:p>
              <a:p>
                <a:pPr algn="ctr"/>
                <a:r>
                  <a:rPr lang="es-ES" sz="2800" b="1" dirty="0">
                    <a:solidFill>
                      <a:schemeClr val="bg1"/>
                    </a:solidFill>
                    <a:latin typeface="GT Walsheim Pro Bold" panose="00000800000000000000"/>
                  </a:rPr>
                  <a:t>ciudades del s. XXI</a:t>
                </a:r>
              </a:p>
            </p:txBody>
          </p:sp>
        </p:grpSp>
        <p:sp>
          <p:nvSpPr>
            <p:cNvPr id="42" name="Rectángulo 41">
              <a:extLst>
                <a:ext uri="{FF2B5EF4-FFF2-40B4-BE49-F238E27FC236}">
                  <a16:creationId xmlns:a16="http://schemas.microsoft.com/office/drawing/2014/main" id="{FB927CDA-2C31-4606-8707-E0C22C7FE717}"/>
                </a:ext>
              </a:extLst>
            </p:cNvPr>
            <p:cNvSpPr/>
            <p:nvPr/>
          </p:nvSpPr>
          <p:spPr>
            <a:xfrm>
              <a:off x="8318832" y="1839268"/>
              <a:ext cx="3585340" cy="1384995"/>
            </a:xfrm>
            <a:prstGeom prst="rect">
              <a:avLst/>
            </a:prstGeom>
          </p:spPr>
          <p:txBody>
            <a:bodyPr wrap="square">
              <a:spAutoFit/>
            </a:bodyPr>
            <a:lstStyle/>
            <a:p>
              <a:pPr algn="ctr"/>
              <a:r>
                <a:rPr lang="es-ES" sz="1200" b="1" dirty="0">
                  <a:solidFill>
                    <a:schemeClr val="bg1"/>
                  </a:solidFill>
                  <a:latin typeface="GT Walsheim Pro Bold" panose="00000800000000000000"/>
                </a:rPr>
                <a:t>La movilidad está cambiando a un ritmo acelerado en las ciudades de hoy, y ello conlleva nuevos retos para las Administraciones, los ciudadanos y las empresas: restricciones en los centros, nuevas formas de movilidad compartida, intermodalidad, etc. </a:t>
              </a:r>
            </a:p>
          </p:txBody>
        </p:sp>
      </p:grpSp>
      <p:grpSp>
        <p:nvGrpSpPr>
          <p:cNvPr id="6" name="Grupo 5">
            <a:extLst>
              <a:ext uri="{FF2B5EF4-FFF2-40B4-BE49-F238E27FC236}">
                <a16:creationId xmlns:a16="http://schemas.microsoft.com/office/drawing/2014/main" id="{44ECC352-D914-4918-A060-6362BCCF52C9}"/>
              </a:ext>
            </a:extLst>
          </p:cNvPr>
          <p:cNvGrpSpPr/>
          <p:nvPr/>
        </p:nvGrpSpPr>
        <p:grpSpPr>
          <a:xfrm>
            <a:off x="257102" y="736769"/>
            <a:ext cx="3880731" cy="6140358"/>
            <a:chOff x="257102" y="736769"/>
            <a:chExt cx="3880731" cy="6140358"/>
          </a:xfrm>
        </p:grpSpPr>
        <p:sp>
          <p:nvSpPr>
            <p:cNvPr id="2" name="Rectángulo 1">
              <a:extLst>
                <a:ext uri="{FF2B5EF4-FFF2-40B4-BE49-F238E27FC236}">
                  <a16:creationId xmlns:a16="http://schemas.microsoft.com/office/drawing/2014/main" id="{84E3A7DF-AED4-4AE4-BA5F-8275940117E1}"/>
                </a:ext>
              </a:extLst>
            </p:cNvPr>
            <p:cNvSpPr/>
            <p:nvPr/>
          </p:nvSpPr>
          <p:spPr>
            <a:xfrm>
              <a:off x="296417" y="736769"/>
              <a:ext cx="3841416" cy="1015663"/>
            </a:xfrm>
            <a:prstGeom prst="rect">
              <a:avLst/>
            </a:prstGeom>
          </p:spPr>
          <p:txBody>
            <a:bodyPr wrap="square">
              <a:spAutoFit/>
            </a:bodyPr>
            <a:lstStyle/>
            <a:p>
              <a:r>
                <a:rPr lang="es-ES" sz="30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rPr>
                <a:t>La revolución del siglo XXI… </a:t>
              </a:r>
              <a:endParaRPr lang="es-ES" sz="3000" dirty="0"/>
            </a:p>
          </p:txBody>
        </p:sp>
        <p:pic>
          <p:nvPicPr>
            <p:cNvPr id="14" name="Imagen 13" descr="Imagen que contiene persona, sostener, deporte, juego&#10;&#10;Descripción generada automáticamente">
              <a:extLst>
                <a:ext uri="{FF2B5EF4-FFF2-40B4-BE49-F238E27FC236}">
                  <a16:creationId xmlns:a16="http://schemas.microsoft.com/office/drawing/2014/main" id="{9710B0B8-6D8A-4589-B977-AC38B6F45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7102" y="2995007"/>
              <a:ext cx="3479131" cy="3882120"/>
            </a:xfrm>
            <a:prstGeom prst="rect">
              <a:avLst/>
            </a:prstGeom>
          </p:spPr>
        </p:pic>
      </p:grpSp>
      <p:sp>
        <p:nvSpPr>
          <p:cNvPr id="35" name="8 CuadroTexto">
            <a:extLst>
              <a:ext uri="{FF2B5EF4-FFF2-40B4-BE49-F238E27FC236}">
                <a16:creationId xmlns:a16="http://schemas.microsoft.com/office/drawing/2014/main" id="{046018B3-5783-4FA8-BD50-BE039F380A0B}"/>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221756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3180B62-D038-4438-8EAE-76A28AFD452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7075"/>
          <a:stretch/>
        </p:blipFill>
        <p:spPr>
          <a:xfrm>
            <a:off x="3851109" y="2449597"/>
            <a:ext cx="8340891" cy="2984500"/>
          </a:xfrm>
          <a:prstGeom prst="rect">
            <a:avLst/>
          </a:prstGeom>
        </p:spPr>
      </p:pic>
      <p:sp>
        <p:nvSpPr>
          <p:cNvPr id="17" name="Rectángulo 16">
            <a:extLst>
              <a:ext uri="{FF2B5EF4-FFF2-40B4-BE49-F238E27FC236}">
                <a16:creationId xmlns:a16="http://schemas.microsoft.com/office/drawing/2014/main" id="{46AD4B41-B995-49AE-99DC-FB752C2D6EE3}"/>
              </a:ext>
            </a:extLst>
          </p:cNvPr>
          <p:cNvSpPr/>
          <p:nvPr/>
        </p:nvSpPr>
        <p:spPr>
          <a:xfrm>
            <a:off x="393943" y="736769"/>
            <a:ext cx="3959396" cy="3323987"/>
          </a:xfrm>
          <a:prstGeom prst="rect">
            <a:avLst/>
          </a:prstGeom>
        </p:spPr>
        <p:txBody>
          <a:bodyPr wrap="square">
            <a:spAutoFit/>
          </a:bodyPr>
          <a:lstStyle/>
          <a:p>
            <a:r>
              <a:rPr lang="es-ES" sz="30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rPr>
              <a:t>Está transformando la movilidad y propicia un gran auge de los Vehículos de Movilidad Personal (VMP)... </a:t>
            </a:r>
          </a:p>
        </p:txBody>
      </p:sp>
      <p:pic>
        <p:nvPicPr>
          <p:cNvPr id="19" name="Gráfico 18">
            <a:extLst>
              <a:ext uri="{FF2B5EF4-FFF2-40B4-BE49-F238E27FC236}">
                <a16:creationId xmlns:a16="http://schemas.microsoft.com/office/drawing/2014/main" id="{FB2666EB-0953-4F7A-A045-C68F0ADA4E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7071" y="303194"/>
            <a:ext cx="1679898" cy="307777"/>
          </a:xfrm>
          <a:prstGeom prst="rect">
            <a:avLst/>
          </a:prstGeom>
        </p:spPr>
      </p:pic>
      <p:pic>
        <p:nvPicPr>
          <p:cNvPr id="25" name="Gráfico 24">
            <a:extLst>
              <a:ext uri="{FF2B5EF4-FFF2-40B4-BE49-F238E27FC236}">
                <a16:creationId xmlns:a16="http://schemas.microsoft.com/office/drawing/2014/main" id="{BD22924D-7D2B-4BDE-A744-1EAC01BD7D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1011" y="1172587"/>
            <a:ext cx="5367961" cy="3937153"/>
          </a:xfrm>
          <a:prstGeom prst="rect">
            <a:avLst/>
          </a:prstGeom>
        </p:spPr>
      </p:pic>
      <p:sp>
        <p:nvSpPr>
          <p:cNvPr id="7" name="8 CuadroTexto">
            <a:extLst>
              <a:ext uri="{FF2B5EF4-FFF2-40B4-BE49-F238E27FC236}">
                <a16:creationId xmlns:a16="http://schemas.microsoft.com/office/drawing/2014/main" id="{EDB50DAF-D027-461F-A6C2-7915056ED97F}"/>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55402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áfico 18">
            <a:extLst>
              <a:ext uri="{FF2B5EF4-FFF2-40B4-BE49-F238E27FC236}">
                <a16:creationId xmlns:a16="http://schemas.microsoft.com/office/drawing/2014/main" id="{FB2666EB-0953-4F7A-A045-C68F0ADA4E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071" y="303194"/>
            <a:ext cx="1679898" cy="307777"/>
          </a:xfrm>
          <a:prstGeom prst="rect">
            <a:avLst/>
          </a:prstGeom>
        </p:spPr>
      </p:pic>
      <p:sp>
        <p:nvSpPr>
          <p:cNvPr id="24" name="Rectángulo 23">
            <a:extLst>
              <a:ext uri="{FF2B5EF4-FFF2-40B4-BE49-F238E27FC236}">
                <a16:creationId xmlns:a16="http://schemas.microsoft.com/office/drawing/2014/main" id="{98601A03-1FB0-4E99-80F4-B20E6BB184DE}"/>
              </a:ext>
            </a:extLst>
          </p:cNvPr>
          <p:cNvSpPr/>
          <p:nvPr/>
        </p:nvSpPr>
        <p:spPr>
          <a:xfrm>
            <a:off x="4519269" y="826932"/>
            <a:ext cx="7186777" cy="1200329"/>
          </a:xfrm>
          <a:prstGeom prst="rect">
            <a:avLst/>
          </a:prstGeom>
        </p:spPr>
        <p:txBody>
          <a:bodyPr wrap="square">
            <a:spAutoFit/>
          </a:bodyPr>
          <a:lstStyle/>
          <a:p>
            <a:pPr algn="just"/>
            <a:r>
              <a:rPr lang="es-ES" dirty="0">
                <a:solidFill>
                  <a:srgbClr val="000000"/>
                </a:solidFill>
                <a:latin typeface="GT Walsheim Pro" panose="00000500000000000000" pitchFamily="50" charset="0"/>
              </a:rPr>
              <a:t>“Vehículos de </a:t>
            </a:r>
            <a:r>
              <a:rPr lang="es-ES" b="1" dirty="0">
                <a:solidFill>
                  <a:srgbClr val="000000"/>
                </a:solidFill>
                <a:latin typeface="GT Walsheim Pro" panose="00000500000000000000" pitchFamily="50" charset="0"/>
              </a:rPr>
              <a:t>una o más ruedas</a:t>
            </a:r>
            <a:r>
              <a:rPr lang="es-ES" dirty="0">
                <a:solidFill>
                  <a:srgbClr val="000000"/>
                </a:solidFill>
                <a:latin typeface="GT Walsheim Pro" panose="00000500000000000000" pitchFamily="50" charset="0"/>
              </a:rPr>
              <a:t>, dotados de una </a:t>
            </a:r>
            <a:r>
              <a:rPr lang="es-ES" b="1" dirty="0">
                <a:solidFill>
                  <a:srgbClr val="000000"/>
                </a:solidFill>
                <a:latin typeface="GT Walsheim Pro" panose="00000500000000000000" pitchFamily="50" charset="0"/>
              </a:rPr>
              <a:t>única plaza </a:t>
            </a:r>
            <a:r>
              <a:rPr lang="es-ES" dirty="0">
                <a:solidFill>
                  <a:srgbClr val="000000"/>
                </a:solidFill>
                <a:latin typeface="GT Walsheim Pro" panose="00000500000000000000" pitchFamily="50" charset="0"/>
              </a:rPr>
              <a:t>y propulsados exclusivamente por </a:t>
            </a:r>
            <a:r>
              <a:rPr lang="es-ES" b="1" dirty="0">
                <a:solidFill>
                  <a:srgbClr val="000000"/>
                </a:solidFill>
                <a:latin typeface="GT Walsheim Pro" panose="00000500000000000000" pitchFamily="50" charset="0"/>
              </a:rPr>
              <a:t>motores eléctricos </a:t>
            </a:r>
            <a:r>
              <a:rPr lang="es-ES" dirty="0">
                <a:solidFill>
                  <a:srgbClr val="000000"/>
                </a:solidFill>
                <a:latin typeface="GT Walsheim Pro" panose="00000500000000000000" pitchFamily="50" charset="0"/>
              </a:rPr>
              <a:t>que pueden proporcionar al vehículo una velocidad máxima comprendida entre</a:t>
            </a:r>
            <a:r>
              <a:rPr lang="es-ES" b="1" dirty="0">
                <a:solidFill>
                  <a:srgbClr val="000000"/>
                </a:solidFill>
                <a:latin typeface="GT Walsheim Pro" panose="00000500000000000000" pitchFamily="50" charset="0"/>
              </a:rPr>
              <a:t> 6 y 25 km/h”. </a:t>
            </a:r>
          </a:p>
          <a:p>
            <a:pPr algn="just"/>
            <a:r>
              <a:rPr lang="es-ES" b="1" dirty="0">
                <a:solidFill>
                  <a:srgbClr val="000000"/>
                </a:solidFill>
                <a:latin typeface="GT Walsheim Pro" panose="00000500000000000000" pitchFamily="50" charset="0"/>
              </a:rPr>
              <a:t>No son considerados vehículos a motor.</a:t>
            </a:r>
          </a:p>
        </p:txBody>
      </p:sp>
      <p:sp>
        <p:nvSpPr>
          <p:cNvPr id="23" name="CuadroTexto 22">
            <a:extLst>
              <a:ext uri="{FF2B5EF4-FFF2-40B4-BE49-F238E27FC236}">
                <a16:creationId xmlns:a16="http://schemas.microsoft.com/office/drawing/2014/main" id="{4BE22E73-CE00-4C34-9E9D-E9518EBEB180}"/>
              </a:ext>
            </a:extLst>
          </p:cNvPr>
          <p:cNvSpPr txBox="1"/>
          <p:nvPr/>
        </p:nvSpPr>
        <p:spPr>
          <a:xfrm>
            <a:off x="9711345" y="6432976"/>
            <a:ext cx="1947969" cy="215444"/>
          </a:xfrm>
          <a:prstGeom prst="rect">
            <a:avLst/>
          </a:prstGeom>
        </p:spPr>
        <p:txBody>
          <a:bodyPr wrap="none">
            <a:spAutoFit/>
          </a:bodyPr>
          <a:lstStyle>
            <a:defPPr>
              <a:defRPr lang="es-ES"/>
            </a:defPPr>
            <a:lvl1pPr>
              <a:defRPr sz="800" i="1">
                <a:solidFill>
                  <a:srgbClr val="000000"/>
                </a:solidFill>
                <a:latin typeface="GT Walsheim Pro" panose="00000500000000000000" pitchFamily="50" charset="0"/>
              </a:defRPr>
            </a:lvl1pPr>
          </a:lstStyle>
          <a:p>
            <a:r>
              <a:rPr lang="es-ES" dirty="0"/>
              <a:t>Fuente: Real Decreto 970/2020 sobre VMP</a:t>
            </a:r>
          </a:p>
        </p:txBody>
      </p:sp>
      <p:sp>
        <p:nvSpPr>
          <p:cNvPr id="20" name="Rectángulo 19">
            <a:extLst>
              <a:ext uri="{FF2B5EF4-FFF2-40B4-BE49-F238E27FC236}">
                <a16:creationId xmlns:a16="http://schemas.microsoft.com/office/drawing/2014/main" id="{64A7B222-3CE0-4F3D-B337-8CA79EE469E9}"/>
              </a:ext>
            </a:extLst>
          </p:cNvPr>
          <p:cNvSpPr/>
          <p:nvPr/>
        </p:nvSpPr>
        <p:spPr>
          <a:xfrm>
            <a:off x="228179" y="872625"/>
            <a:ext cx="4438131" cy="1015663"/>
          </a:xfrm>
          <a:prstGeom prst="rect">
            <a:avLst/>
          </a:prstGeom>
        </p:spPr>
        <p:txBody>
          <a:bodyPr wrap="square">
            <a:spAutoFit/>
          </a:bodyPr>
          <a:lstStyle/>
          <a:p>
            <a:r>
              <a:rPr lang="es-ES" sz="30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rPr>
              <a:t>Pero... ¿qué son los VMP? </a:t>
            </a:r>
          </a:p>
        </p:txBody>
      </p:sp>
      <p:sp>
        <p:nvSpPr>
          <p:cNvPr id="29" name="8 CuadroTexto">
            <a:extLst>
              <a:ext uri="{FF2B5EF4-FFF2-40B4-BE49-F238E27FC236}">
                <a16:creationId xmlns:a16="http://schemas.microsoft.com/office/drawing/2014/main" id="{BD59D585-E11E-4BAD-BCE2-86CA0A63C882}"/>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grpSp>
        <p:nvGrpSpPr>
          <p:cNvPr id="2" name="Grupo 1">
            <a:extLst>
              <a:ext uri="{FF2B5EF4-FFF2-40B4-BE49-F238E27FC236}">
                <a16:creationId xmlns:a16="http://schemas.microsoft.com/office/drawing/2014/main" id="{3C292A82-973C-4174-864C-D94AFAF5C4E0}"/>
              </a:ext>
            </a:extLst>
          </p:cNvPr>
          <p:cNvGrpSpPr/>
          <p:nvPr/>
        </p:nvGrpSpPr>
        <p:grpSpPr>
          <a:xfrm>
            <a:off x="228179" y="2611154"/>
            <a:ext cx="5036543" cy="3506071"/>
            <a:chOff x="228179" y="2611154"/>
            <a:chExt cx="5036543" cy="3506071"/>
          </a:xfrm>
        </p:grpSpPr>
        <p:sp>
          <p:nvSpPr>
            <p:cNvPr id="26" name="CuadroTexto 25">
              <a:extLst>
                <a:ext uri="{FF2B5EF4-FFF2-40B4-BE49-F238E27FC236}">
                  <a16:creationId xmlns:a16="http://schemas.microsoft.com/office/drawing/2014/main" id="{95ACB4E9-5D43-40BE-B2EF-B09E1D6211E5}"/>
                </a:ext>
              </a:extLst>
            </p:cNvPr>
            <p:cNvSpPr txBox="1"/>
            <p:nvPr/>
          </p:nvSpPr>
          <p:spPr>
            <a:xfrm>
              <a:off x="228179" y="2611154"/>
              <a:ext cx="4580100" cy="400110"/>
            </a:xfrm>
            <a:prstGeom prst="rect">
              <a:avLst/>
            </a:prstGeom>
            <a:noFill/>
          </p:spPr>
          <p:txBody>
            <a:bodyPr wrap="none" rtlCol="0">
              <a:spAutoFit/>
            </a:bodyPr>
            <a:lstStyle/>
            <a:p>
              <a:r>
                <a:rPr lang="es-ES" sz="2000" b="1" dirty="0">
                  <a:solidFill>
                    <a:srgbClr val="E0457B"/>
                  </a:solidFill>
                  <a:latin typeface="GT Walsheim Pro Bold" panose="00000800000000000000" pitchFamily="2" charset="0"/>
                  <a:ea typeface="Verdana" panose="020B0604030504040204" pitchFamily="34" charset="0"/>
                </a:rPr>
                <a:t>Los mayoritarios y más conocidos…</a:t>
              </a:r>
            </a:p>
          </p:txBody>
        </p:sp>
        <p:pic>
          <p:nvPicPr>
            <p:cNvPr id="32" name="Gráfico 31">
              <a:extLst>
                <a:ext uri="{FF2B5EF4-FFF2-40B4-BE49-F238E27FC236}">
                  <a16:creationId xmlns:a16="http://schemas.microsoft.com/office/drawing/2014/main" id="{D87A0AC3-C191-4612-AD02-BECA350F44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48724" y="3330196"/>
              <a:ext cx="1218701" cy="1775274"/>
            </a:xfrm>
            <a:prstGeom prst="rect">
              <a:avLst/>
            </a:prstGeom>
          </p:spPr>
        </p:pic>
        <p:pic>
          <p:nvPicPr>
            <p:cNvPr id="41" name="Gráfico 40">
              <a:extLst>
                <a:ext uri="{FF2B5EF4-FFF2-40B4-BE49-F238E27FC236}">
                  <a16:creationId xmlns:a16="http://schemas.microsoft.com/office/drawing/2014/main" id="{05425312-2F8D-444A-B52F-402E7BB84F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7071" y="3672101"/>
              <a:ext cx="1224686" cy="1372725"/>
            </a:xfrm>
            <a:prstGeom prst="rect">
              <a:avLst/>
            </a:prstGeom>
          </p:spPr>
        </p:pic>
        <p:pic>
          <p:nvPicPr>
            <p:cNvPr id="3" name="Gráfico 2">
              <a:extLst>
                <a:ext uri="{FF2B5EF4-FFF2-40B4-BE49-F238E27FC236}">
                  <a16:creationId xmlns:a16="http://schemas.microsoft.com/office/drawing/2014/main" id="{1C55A8C0-015C-4730-B011-8C29477AE6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98710" y="5640171"/>
              <a:ext cx="2266012" cy="477054"/>
            </a:xfrm>
            <a:prstGeom prst="rect">
              <a:avLst/>
            </a:prstGeom>
          </p:spPr>
        </p:pic>
        <p:pic>
          <p:nvPicPr>
            <p:cNvPr id="5" name="Gráfico 4">
              <a:extLst>
                <a:ext uri="{FF2B5EF4-FFF2-40B4-BE49-F238E27FC236}">
                  <a16:creationId xmlns:a16="http://schemas.microsoft.com/office/drawing/2014/main" id="{37932FB9-647E-4906-8BB6-7D4CB704D4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7280" y="5502351"/>
              <a:ext cx="1871325" cy="587689"/>
            </a:xfrm>
            <a:prstGeom prst="rect">
              <a:avLst/>
            </a:prstGeom>
          </p:spPr>
        </p:pic>
        <p:pic>
          <p:nvPicPr>
            <p:cNvPr id="7" name="Gráfico 6">
              <a:extLst>
                <a:ext uri="{FF2B5EF4-FFF2-40B4-BE49-F238E27FC236}">
                  <a16:creationId xmlns:a16="http://schemas.microsoft.com/office/drawing/2014/main" id="{12F9187F-52F2-478C-98BF-75DDA8C2B0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45992" y="4234070"/>
              <a:ext cx="1071009" cy="962356"/>
            </a:xfrm>
            <a:prstGeom prst="rect">
              <a:avLst/>
            </a:prstGeom>
          </p:spPr>
        </p:pic>
      </p:grpSp>
      <p:grpSp>
        <p:nvGrpSpPr>
          <p:cNvPr id="4" name="Grupo 3">
            <a:extLst>
              <a:ext uri="{FF2B5EF4-FFF2-40B4-BE49-F238E27FC236}">
                <a16:creationId xmlns:a16="http://schemas.microsoft.com/office/drawing/2014/main" id="{AA13CC24-F19E-4B3E-8B4F-C4CD3EC2B48A}"/>
              </a:ext>
            </a:extLst>
          </p:cNvPr>
          <p:cNvGrpSpPr/>
          <p:nvPr/>
        </p:nvGrpSpPr>
        <p:grpSpPr>
          <a:xfrm>
            <a:off x="6067468" y="2629641"/>
            <a:ext cx="6251643" cy="3249057"/>
            <a:chOff x="6142452" y="2579457"/>
            <a:chExt cx="6251643" cy="3249057"/>
          </a:xfrm>
        </p:grpSpPr>
        <p:sp>
          <p:nvSpPr>
            <p:cNvPr id="25" name="CuadroTexto 24">
              <a:extLst>
                <a:ext uri="{FF2B5EF4-FFF2-40B4-BE49-F238E27FC236}">
                  <a16:creationId xmlns:a16="http://schemas.microsoft.com/office/drawing/2014/main" id="{7881A082-7B9E-46B6-BB8E-8C1AC6DBE908}"/>
                </a:ext>
              </a:extLst>
            </p:cNvPr>
            <p:cNvSpPr txBox="1"/>
            <p:nvPr/>
          </p:nvSpPr>
          <p:spPr>
            <a:xfrm>
              <a:off x="6142452" y="2579457"/>
              <a:ext cx="6251643" cy="707886"/>
            </a:xfrm>
            <a:prstGeom prst="rect">
              <a:avLst/>
            </a:prstGeom>
            <a:noFill/>
          </p:spPr>
          <p:txBody>
            <a:bodyPr wrap="square" rtlCol="0">
              <a:spAutoFit/>
            </a:bodyPr>
            <a:lstStyle/>
            <a:p>
              <a:r>
                <a:rPr lang="es-ES" sz="2000" b="1" dirty="0">
                  <a:solidFill>
                    <a:srgbClr val="E0457B"/>
                  </a:solidFill>
                  <a:latin typeface="GT Walsheim Pro Bold" panose="00000800000000000000" pitchFamily="2" charset="0"/>
                  <a:ea typeface="Verdana" panose="020B0604030504040204" pitchFamily="34" charset="0"/>
                </a:rPr>
                <a:t>Y aunque no son VMP, no nos olvidemos de las bicis y las bicicletas eléctricas…</a:t>
              </a:r>
            </a:p>
          </p:txBody>
        </p:sp>
        <p:pic>
          <p:nvPicPr>
            <p:cNvPr id="9" name="Gráfico 8">
              <a:extLst>
                <a:ext uri="{FF2B5EF4-FFF2-40B4-BE49-F238E27FC236}">
                  <a16:creationId xmlns:a16="http://schemas.microsoft.com/office/drawing/2014/main" id="{55C889F4-D0C7-43D9-BD75-C9831133B6A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42129" y="3761129"/>
              <a:ext cx="2182039" cy="1435297"/>
            </a:xfrm>
            <a:prstGeom prst="rect">
              <a:avLst/>
            </a:prstGeom>
          </p:spPr>
        </p:pic>
        <p:pic>
          <p:nvPicPr>
            <p:cNvPr id="11" name="Gráfico 10">
              <a:extLst>
                <a:ext uri="{FF2B5EF4-FFF2-40B4-BE49-F238E27FC236}">
                  <a16:creationId xmlns:a16="http://schemas.microsoft.com/office/drawing/2014/main" id="{B33C0117-9539-4154-887E-A4FC77D20F5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87686" y="4261137"/>
              <a:ext cx="2382836" cy="1567377"/>
            </a:xfrm>
            <a:prstGeom prst="rect">
              <a:avLst/>
            </a:prstGeom>
          </p:spPr>
        </p:pic>
      </p:grpSp>
    </p:spTree>
    <p:extLst>
      <p:ext uri="{BB962C8B-B14F-4D97-AF65-F5344CB8AC3E}">
        <p14:creationId xmlns:p14="http://schemas.microsoft.com/office/powerpoint/2010/main" val="226295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ipse 29">
            <a:extLst>
              <a:ext uri="{FF2B5EF4-FFF2-40B4-BE49-F238E27FC236}">
                <a16:creationId xmlns:a16="http://schemas.microsoft.com/office/drawing/2014/main" id="{438D2A1A-5CBC-43E4-8288-FB86600D44FD}"/>
              </a:ext>
            </a:extLst>
          </p:cNvPr>
          <p:cNvSpPr/>
          <p:nvPr/>
        </p:nvSpPr>
        <p:spPr>
          <a:xfrm>
            <a:off x="10155554" y="4500395"/>
            <a:ext cx="1440160" cy="1377144"/>
          </a:xfrm>
          <a:prstGeom prst="ellipse">
            <a:avLst/>
          </a:prstGeom>
          <a:solidFill>
            <a:srgbClr val="00B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29" name="Elipse 28">
            <a:extLst>
              <a:ext uri="{FF2B5EF4-FFF2-40B4-BE49-F238E27FC236}">
                <a16:creationId xmlns:a16="http://schemas.microsoft.com/office/drawing/2014/main" id="{DDB902EE-D8EE-4C19-9363-6E1CEACC89CE}"/>
              </a:ext>
            </a:extLst>
          </p:cNvPr>
          <p:cNvSpPr/>
          <p:nvPr/>
        </p:nvSpPr>
        <p:spPr>
          <a:xfrm>
            <a:off x="4716735" y="3244803"/>
            <a:ext cx="1440160" cy="1377144"/>
          </a:xfrm>
          <a:prstGeom prst="ellipse">
            <a:avLst/>
          </a:prstGeom>
          <a:solidFill>
            <a:srgbClr val="695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sp>
        <p:nvSpPr>
          <p:cNvPr id="17" name="Rectángulo 16">
            <a:extLst>
              <a:ext uri="{FF2B5EF4-FFF2-40B4-BE49-F238E27FC236}">
                <a16:creationId xmlns:a16="http://schemas.microsoft.com/office/drawing/2014/main" id="{46AD4B41-B995-49AE-99DC-FB752C2D6EE3}"/>
              </a:ext>
            </a:extLst>
          </p:cNvPr>
          <p:cNvSpPr/>
          <p:nvPr/>
        </p:nvSpPr>
        <p:spPr>
          <a:xfrm>
            <a:off x="354066" y="736769"/>
            <a:ext cx="3841416" cy="1015663"/>
          </a:xfrm>
          <a:prstGeom prst="rect">
            <a:avLst/>
          </a:prstGeom>
        </p:spPr>
        <p:txBody>
          <a:bodyPr wrap="square">
            <a:spAutoFit/>
          </a:bodyPr>
          <a:lstStyle/>
          <a:p>
            <a:r>
              <a:rPr lang="es-ES" sz="30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rPr>
              <a:t>Unos vehículos con muchas ventajas...</a:t>
            </a:r>
          </a:p>
        </p:txBody>
      </p:sp>
      <p:sp>
        <p:nvSpPr>
          <p:cNvPr id="13" name="Rectángulo 12">
            <a:extLst>
              <a:ext uri="{FF2B5EF4-FFF2-40B4-BE49-F238E27FC236}">
                <a16:creationId xmlns:a16="http://schemas.microsoft.com/office/drawing/2014/main" id="{C6433620-F40A-4197-9461-05A5E98E3616}"/>
              </a:ext>
            </a:extLst>
          </p:cNvPr>
          <p:cNvSpPr/>
          <p:nvPr/>
        </p:nvSpPr>
        <p:spPr>
          <a:xfrm>
            <a:off x="6274849" y="932879"/>
            <a:ext cx="5185460" cy="923330"/>
          </a:xfrm>
          <a:prstGeom prst="rect">
            <a:avLst/>
          </a:prstGeom>
        </p:spPr>
        <p:txBody>
          <a:bodyPr wrap="square">
            <a:spAutoFit/>
          </a:bodyPr>
          <a:lstStyle/>
          <a:p>
            <a:pPr algn="just"/>
            <a:r>
              <a:rPr lang="es-ES" b="1" dirty="0">
                <a:solidFill>
                  <a:srgbClr val="000000"/>
                </a:solidFill>
                <a:latin typeface="GT Walsheim Pro" panose="00000500000000000000" pitchFamily="50" charset="0"/>
              </a:rPr>
              <a:t>Muy asequibles de adquirir </a:t>
            </a:r>
            <a:r>
              <a:rPr lang="es-ES" dirty="0">
                <a:solidFill>
                  <a:srgbClr val="000000"/>
                </a:solidFill>
                <a:latin typeface="GT Walsheim Pro" panose="00000500000000000000" pitchFamily="50" charset="0"/>
              </a:rPr>
              <a:t>en un momento en que la adquisición de un vehículo nuevo se ha hecho más complicada. </a:t>
            </a:r>
          </a:p>
        </p:txBody>
      </p:sp>
      <p:sp>
        <p:nvSpPr>
          <p:cNvPr id="20" name="Rectángulo 19">
            <a:extLst>
              <a:ext uri="{FF2B5EF4-FFF2-40B4-BE49-F238E27FC236}">
                <a16:creationId xmlns:a16="http://schemas.microsoft.com/office/drawing/2014/main" id="{A1E32EE3-ECBB-4C1B-9A9F-32389AB36A06}"/>
              </a:ext>
            </a:extLst>
          </p:cNvPr>
          <p:cNvSpPr/>
          <p:nvPr/>
        </p:nvSpPr>
        <p:spPr>
          <a:xfrm>
            <a:off x="6274849" y="3585179"/>
            <a:ext cx="5182397" cy="646331"/>
          </a:xfrm>
          <a:prstGeom prst="rect">
            <a:avLst/>
          </a:prstGeom>
        </p:spPr>
        <p:txBody>
          <a:bodyPr wrap="square">
            <a:spAutoFit/>
          </a:bodyPr>
          <a:lstStyle/>
          <a:p>
            <a:pPr algn="just"/>
            <a:r>
              <a:rPr lang="es-ES" b="1" dirty="0">
                <a:solidFill>
                  <a:srgbClr val="000000"/>
                </a:solidFill>
                <a:latin typeface="GT Walsheim Pro" panose="00000500000000000000" pitchFamily="50" charset="0"/>
              </a:rPr>
              <a:t>Eco-</a:t>
            </a:r>
            <a:r>
              <a:rPr lang="es-ES" b="1" dirty="0" err="1">
                <a:solidFill>
                  <a:srgbClr val="000000"/>
                </a:solidFill>
                <a:latin typeface="GT Walsheim Pro" panose="00000500000000000000" pitchFamily="50" charset="0"/>
              </a:rPr>
              <a:t>friendly</a:t>
            </a:r>
            <a:r>
              <a:rPr lang="es-ES" b="1" dirty="0">
                <a:solidFill>
                  <a:srgbClr val="000000"/>
                </a:solidFill>
                <a:latin typeface="GT Walsheim Pro" panose="00000500000000000000" pitchFamily="50" charset="0"/>
              </a:rPr>
              <a:t>.  </a:t>
            </a:r>
            <a:r>
              <a:rPr lang="es-ES" dirty="0">
                <a:solidFill>
                  <a:srgbClr val="000000"/>
                </a:solidFill>
                <a:latin typeface="GT Walsheim Pro" panose="00000500000000000000" pitchFamily="50" charset="0"/>
              </a:rPr>
              <a:t>No contaminan y tienen acceso al centro de las ciudades. </a:t>
            </a:r>
          </a:p>
        </p:txBody>
      </p:sp>
      <p:sp>
        <p:nvSpPr>
          <p:cNvPr id="22" name="Rectángulo 21">
            <a:extLst>
              <a:ext uri="{FF2B5EF4-FFF2-40B4-BE49-F238E27FC236}">
                <a16:creationId xmlns:a16="http://schemas.microsoft.com/office/drawing/2014/main" id="{3394561F-3A77-4A1F-A0B1-33FF998E1CA3}"/>
              </a:ext>
            </a:extLst>
          </p:cNvPr>
          <p:cNvSpPr/>
          <p:nvPr/>
        </p:nvSpPr>
        <p:spPr>
          <a:xfrm>
            <a:off x="4574984" y="2425493"/>
            <a:ext cx="5182397" cy="646331"/>
          </a:xfrm>
          <a:prstGeom prst="rect">
            <a:avLst/>
          </a:prstGeom>
        </p:spPr>
        <p:txBody>
          <a:bodyPr wrap="square">
            <a:spAutoFit/>
          </a:bodyPr>
          <a:lstStyle/>
          <a:p>
            <a:pPr algn="r"/>
            <a:r>
              <a:rPr lang="es-ES" b="1" dirty="0">
                <a:solidFill>
                  <a:srgbClr val="000000"/>
                </a:solidFill>
                <a:latin typeface="GT Walsheim Pro" panose="00000500000000000000" pitchFamily="50" charset="0"/>
              </a:rPr>
              <a:t>Coste muy bajo de mantenimiento </a:t>
            </a:r>
            <a:r>
              <a:rPr lang="es-ES" dirty="0">
                <a:solidFill>
                  <a:srgbClr val="000000"/>
                </a:solidFill>
                <a:latin typeface="GT Walsheim Pro" panose="00000500000000000000" pitchFamily="50" charset="0"/>
              </a:rPr>
              <a:t>frente a los vehículos tradicionales.</a:t>
            </a:r>
          </a:p>
        </p:txBody>
      </p:sp>
      <p:sp>
        <p:nvSpPr>
          <p:cNvPr id="23" name="Rectángulo 22">
            <a:extLst>
              <a:ext uri="{FF2B5EF4-FFF2-40B4-BE49-F238E27FC236}">
                <a16:creationId xmlns:a16="http://schemas.microsoft.com/office/drawing/2014/main" id="{06604669-A77B-492D-B1E9-2CD7CAD36024}"/>
              </a:ext>
            </a:extLst>
          </p:cNvPr>
          <p:cNvSpPr/>
          <p:nvPr/>
        </p:nvSpPr>
        <p:spPr>
          <a:xfrm>
            <a:off x="4655857" y="4788301"/>
            <a:ext cx="5182397" cy="1200329"/>
          </a:xfrm>
          <a:prstGeom prst="rect">
            <a:avLst/>
          </a:prstGeom>
        </p:spPr>
        <p:txBody>
          <a:bodyPr wrap="square">
            <a:spAutoFit/>
          </a:bodyPr>
          <a:lstStyle/>
          <a:p>
            <a:pPr algn="r"/>
            <a:r>
              <a:rPr lang="es-ES" dirty="0">
                <a:solidFill>
                  <a:srgbClr val="000000"/>
                </a:solidFill>
                <a:latin typeface="GT Walsheim Pro" panose="00000500000000000000" pitchFamily="50" charset="0"/>
              </a:rPr>
              <a:t>Solamente el </a:t>
            </a:r>
            <a:r>
              <a:rPr lang="es-ES" b="1" dirty="0">
                <a:solidFill>
                  <a:srgbClr val="000000"/>
                </a:solidFill>
                <a:latin typeface="GT Walsheim Pro" panose="00000500000000000000" pitchFamily="50" charset="0"/>
              </a:rPr>
              <a:t>58% de los jóvenes </a:t>
            </a:r>
            <a:r>
              <a:rPr lang="es-ES" dirty="0">
                <a:solidFill>
                  <a:srgbClr val="000000"/>
                </a:solidFill>
                <a:latin typeface="GT Walsheim Pro" panose="00000500000000000000" pitchFamily="50" charset="0"/>
              </a:rPr>
              <a:t>nacidos después de 1995 tienen carné de conducir frente al 81% de los </a:t>
            </a:r>
            <a:r>
              <a:rPr lang="es-ES" i="1" dirty="0">
                <a:solidFill>
                  <a:srgbClr val="000000"/>
                </a:solidFill>
                <a:latin typeface="GT Walsheim Pro" panose="00000500000000000000" pitchFamily="50" charset="0"/>
              </a:rPr>
              <a:t>baby </a:t>
            </a:r>
            <a:r>
              <a:rPr lang="es-ES" i="1" dirty="0" err="1">
                <a:solidFill>
                  <a:srgbClr val="000000"/>
                </a:solidFill>
                <a:latin typeface="GT Walsheim Pro" panose="00000500000000000000" pitchFamily="50" charset="0"/>
              </a:rPr>
              <a:t>boomers</a:t>
            </a:r>
            <a:r>
              <a:rPr lang="es-ES" dirty="0">
                <a:solidFill>
                  <a:srgbClr val="000000"/>
                </a:solidFill>
                <a:latin typeface="GT Walsheim Pro" panose="00000500000000000000" pitchFamily="50" charset="0"/>
              </a:rPr>
              <a:t>.  </a:t>
            </a:r>
          </a:p>
          <a:p>
            <a:pPr algn="r"/>
            <a:endParaRPr lang="es-ES" dirty="0">
              <a:solidFill>
                <a:srgbClr val="000000"/>
              </a:solidFill>
              <a:latin typeface="GT Walsheim Pro" panose="00000500000000000000" pitchFamily="50" charset="0"/>
            </a:endParaRPr>
          </a:p>
        </p:txBody>
      </p:sp>
      <p:sp>
        <p:nvSpPr>
          <p:cNvPr id="25" name="Elipse 24">
            <a:extLst>
              <a:ext uri="{FF2B5EF4-FFF2-40B4-BE49-F238E27FC236}">
                <a16:creationId xmlns:a16="http://schemas.microsoft.com/office/drawing/2014/main" id="{FEA1BD82-57E9-45FB-B4C8-530A25393B78}"/>
              </a:ext>
            </a:extLst>
          </p:cNvPr>
          <p:cNvSpPr/>
          <p:nvPr/>
        </p:nvSpPr>
        <p:spPr>
          <a:xfrm>
            <a:off x="4716735" y="672945"/>
            <a:ext cx="1440160" cy="1377144"/>
          </a:xfrm>
          <a:prstGeom prst="ellipse">
            <a:avLst/>
          </a:prstGeom>
          <a:solidFill>
            <a:srgbClr val="E0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pic>
        <p:nvPicPr>
          <p:cNvPr id="3" name="Gráfico 2">
            <a:extLst>
              <a:ext uri="{FF2B5EF4-FFF2-40B4-BE49-F238E27FC236}">
                <a16:creationId xmlns:a16="http://schemas.microsoft.com/office/drawing/2014/main" id="{E6D7491D-E974-4E72-953E-5BE4F0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7550" y="981617"/>
            <a:ext cx="778529" cy="775613"/>
          </a:xfrm>
          <a:prstGeom prst="rect">
            <a:avLst/>
          </a:prstGeom>
        </p:spPr>
      </p:pic>
      <p:sp>
        <p:nvSpPr>
          <p:cNvPr id="28" name="Elipse 27">
            <a:extLst>
              <a:ext uri="{FF2B5EF4-FFF2-40B4-BE49-F238E27FC236}">
                <a16:creationId xmlns:a16="http://schemas.microsoft.com/office/drawing/2014/main" id="{F0590A8A-AFFF-4C09-841D-11ACA05F4932}"/>
              </a:ext>
            </a:extLst>
          </p:cNvPr>
          <p:cNvSpPr/>
          <p:nvPr/>
        </p:nvSpPr>
        <p:spPr>
          <a:xfrm>
            <a:off x="10155554" y="2019637"/>
            <a:ext cx="1440160" cy="1377144"/>
          </a:xfrm>
          <a:prstGeom prst="ellipse">
            <a:avLst/>
          </a:prstGeom>
          <a:solidFill>
            <a:srgbClr val="F5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pic>
        <p:nvPicPr>
          <p:cNvPr id="5" name="Gráfico 4">
            <a:extLst>
              <a:ext uri="{FF2B5EF4-FFF2-40B4-BE49-F238E27FC236}">
                <a16:creationId xmlns:a16="http://schemas.microsoft.com/office/drawing/2014/main" id="{B29AD35B-BDC2-4364-8AF5-837A305E07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1129" y="4870181"/>
            <a:ext cx="771580" cy="668702"/>
          </a:xfrm>
          <a:prstGeom prst="rect">
            <a:avLst/>
          </a:prstGeom>
        </p:spPr>
      </p:pic>
      <p:pic>
        <p:nvPicPr>
          <p:cNvPr id="8" name="Gráfico 7">
            <a:extLst>
              <a:ext uri="{FF2B5EF4-FFF2-40B4-BE49-F238E27FC236}">
                <a16:creationId xmlns:a16="http://schemas.microsoft.com/office/drawing/2014/main" id="{D5D6E826-9517-4EA3-A79E-E6E6B7DBF4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35056" y="2398646"/>
            <a:ext cx="733425" cy="619125"/>
          </a:xfrm>
          <a:prstGeom prst="rect">
            <a:avLst/>
          </a:prstGeom>
        </p:spPr>
      </p:pic>
      <p:pic>
        <p:nvPicPr>
          <p:cNvPr id="27" name="Gráfico 26">
            <a:extLst>
              <a:ext uri="{FF2B5EF4-FFF2-40B4-BE49-F238E27FC236}">
                <a16:creationId xmlns:a16="http://schemas.microsoft.com/office/drawing/2014/main" id="{EA13D42F-B3BD-4464-811E-320D68BAA9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1539" y="3613069"/>
            <a:ext cx="590550" cy="590550"/>
          </a:xfrm>
          <a:prstGeom prst="rect">
            <a:avLst/>
          </a:prstGeom>
        </p:spPr>
      </p:pic>
      <p:pic>
        <p:nvPicPr>
          <p:cNvPr id="7" name="Gráfico 6">
            <a:extLst>
              <a:ext uri="{FF2B5EF4-FFF2-40B4-BE49-F238E27FC236}">
                <a16:creationId xmlns:a16="http://schemas.microsoft.com/office/drawing/2014/main" id="{D5F49057-E887-4F1F-94F9-F7C598B9FC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286" y="2958413"/>
            <a:ext cx="3179083" cy="2814773"/>
          </a:xfrm>
          <a:prstGeom prst="rect">
            <a:avLst/>
          </a:prstGeom>
        </p:spPr>
      </p:pic>
      <p:pic>
        <p:nvPicPr>
          <p:cNvPr id="19" name="Gráfico 18">
            <a:extLst>
              <a:ext uri="{FF2B5EF4-FFF2-40B4-BE49-F238E27FC236}">
                <a16:creationId xmlns:a16="http://schemas.microsoft.com/office/drawing/2014/main" id="{FB2666EB-0953-4F7A-A045-C68F0ADA4E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7071" y="303194"/>
            <a:ext cx="1679898" cy="307777"/>
          </a:xfrm>
          <a:prstGeom prst="rect">
            <a:avLst/>
          </a:prstGeom>
        </p:spPr>
      </p:pic>
      <p:sp>
        <p:nvSpPr>
          <p:cNvPr id="18" name="Rectángulo 17">
            <a:extLst>
              <a:ext uri="{FF2B5EF4-FFF2-40B4-BE49-F238E27FC236}">
                <a16:creationId xmlns:a16="http://schemas.microsoft.com/office/drawing/2014/main" id="{32B66F51-095E-47D9-ADF0-415488EB7B62}"/>
              </a:ext>
            </a:extLst>
          </p:cNvPr>
          <p:cNvSpPr/>
          <p:nvPr/>
        </p:nvSpPr>
        <p:spPr>
          <a:xfrm>
            <a:off x="8866047" y="5773186"/>
            <a:ext cx="723275" cy="215444"/>
          </a:xfrm>
          <a:prstGeom prst="rect">
            <a:avLst/>
          </a:prstGeom>
        </p:spPr>
        <p:txBody>
          <a:bodyPr wrap="none">
            <a:spAutoFit/>
          </a:bodyPr>
          <a:lstStyle/>
          <a:p>
            <a:r>
              <a:rPr lang="es-ES" sz="800" i="1" dirty="0">
                <a:solidFill>
                  <a:srgbClr val="000000"/>
                </a:solidFill>
                <a:latin typeface="GT Walsheim Pro" panose="00000500000000000000" pitchFamily="50" charset="0"/>
              </a:rPr>
              <a:t>Fuente: Uber</a:t>
            </a:r>
            <a:endParaRPr lang="es-ES" sz="800" i="1" dirty="0">
              <a:latin typeface="GT Walsheim Pro" panose="00000500000000000000" pitchFamily="50" charset="0"/>
            </a:endParaRPr>
          </a:p>
        </p:txBody>
      </p:sp>
      <p:sp>
        <p:nvSpPr>
          <p:cNvPr id="21" name="8 CuadroTexto">
            <a:extLst>
              <a:ext uri="{FF2B5EF4-FFF2-40B4-BE49-F238E27FC236}">
                <a16:creationId xmlns:a16="http://schemas.microsoft.com/office/drawing/2014/main" id="{1786E21A-B596-43BA-AFCE-F5A782FA2D0E}"/>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195948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17" grpId="0"/>
      <p:bldP spid="13" grpId="0"/>
      <p:bldP spid="20" grpId="0"/>
      <p:bldP spid="22" grpId="0"/>
      <p:bldP spid="23" grpId="0"/>
      <p:bldP spid="25" grpId="0" animBg="1"/>
      <p:bldP spid="28"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contenido 2">
            <a:extLst>
              <a:ext uri="{FF2B5EF4-FFF2-40B4-BE49-F238E27FC236}">
                <a16:creationId xmlns:a16="http://schemas.microsoft.com/office/drawing/2014/main" id="{89C4DD50-3C85-4CD2-962B-F8AB4C756FB4}"/>
              </a:ext>
            </a:extLst>
          </p:cNvPr>
          <p:cNvSpPr txBox="1">
            <a:spLocks/>
          </p:cNvSpPr>
          <p:nvPr/>
        </p:nvSpPr>
        <p:spPr>
          <a:xfrm>
            <a:off x="8042294" y="3254892"/>
            <a:ext cx="3482430" cy="2563704"/>
          </a:xfrm>
          <a:prstGeom prst="rect">
            <a:avLst/>
          </a:prstGeom>
          <a:solidFill>
            <a:srgbClr val="E04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ES" sz="1600" dirty="0">
              <a:solidFill>
                <a:schemeClr val="bg1"/>
              </a:solidFill>
              <a:latin typeface="GT Walsheim Pro Bold" panose="00000800000000000000"/>
            </a:endParaRPr>
          </a:p>
          <a:p>
            <a:endParaRPr lang="es-ES" sz="1600" dirty="0">
              <a:solidFill>
                <a:schemeClr val="bg1"/>
              </a:solidFill>
              <a:latin typeface="GT Walsheim Pro Bold" panose="00000800000000000000"/>
            </a:endParaRPr>
          </a:p>
          <a:p>
            <a:endParaRPr lang="es-ES" sz="1600" dirty="0">
              <a:solidFill>
                <a:schemeClr val="bg1"/>
              </a:solidFill>
              <a:latin typeface="GT Walsheim Pro Bold" panose="00000800000000000000"/>
            </a:endParaRPr>
          </a:p>
          <a:p>
            <a:endParaRPr lang="es-ES" sz="1600" dirty="0">
              <a:solidFill>
                <a:schemeClr val="bg1"/>
              </a:solidFill>
              <a:latin typeface="GT Walsheim Pro Bold" panose="00000800000000000000"/>
            </a:endParaRPr>
          </a:p>
        </p:txBody>
      </p:sp>
      <p:pic>
        <p:nvPicPr>
          <p:cNvPr id="12" name="Gráfico 11">
            <a:extLst>
              <a:ext uri="{FF2B5EF4-FFF2-40B4-BE49-F238E27FC236}">
                <a16:creationId xmlns:a16="http://schemas.microsoft.com/office/drawing/2014/main" id="{7FDE455F-7C46-41C3-AF18-9D480A679C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3193" y="3422567"/>
            <a:ext cx="2025840" cy="2022883"/>
          </a:xfrm>
          <a:prstGeom prst="rect">
            <a:avLst/>
          </a:prstGeom>
        </p:spPr>
      </p:pic>
      <p:sp>
        <p:nvSpPr>
          <p:cNvPr id="19" name="Rectángulo 18">
            <a:extLst>
              <a:ext uri="{FF2B5EF4-FFF2-40B4-BE49-F238E27FC236}">
                <a16:creationId xmlns:a16="http://schemas.microsoft.com/office/drawing/2014/main" id="{015333D9-1235-4DEC-AA29-F8827CE0FBA3}"/>
              </a:ext>
            </a:extLst>
          </p:cNvPr>
          <p:cNvSpPr/>
          <p:nvPr/>
        </p:nvSpPr>
        <p:spPr>
          <a:xfrm>
            <a:off x="8042283" y="549367"/>
            <a:ext cx="3482442" cy="2571299"/>
          </a:xfrm>
          <a:prstGeom prst="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32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endParaRPr>
          </a:p>
        </p:txBody>
      </p:sp>
      <p:pic>
        <p:nvPicPr>
          <p:cNvPr id="25" name="Gráfico 24">
            <a:extLst>
              <a:ext uri="{FF2B5EF4-FFF2-40B4-BE49-F238E27FC236}">
                <a16:creationId xmlns:a16="http://schemas.microsoft.com/office/drawing/2014/main" id="{6670AAB6-1B9E-4315-AACB-FCC0BD6120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00001" y="930190"/>
            <a:ext cx="1798226" cy="1761149"/>
          </a:xfrm>
          <a:prstGeom prst="rect">
            <a:avLst/>
          </a:prstGeom>
        </p:spPr>
      </p:pic>
      <p:sp>
        <p:nvSpPr>
          <p:cNvPr id="31" name="Rectángulo 30">
            <a:extLst>
              <a:ext uri="{FF2B5EF4-FFF2-40B4-BE49-F238E27FC236}">
                <a16:creationId xmlns:a16="http://schemas.microsoft.com/office/drawing/2014/main" id="{FA75AD52-45C3-47D9-8CAF-48C997F8D353}"/>
              </a:ext>
            </a:extLst>
          </p:cNvPr>
          <p:cNvSpPr/>
          <p:nvPr/>
        </p:nvSpPr>
        <p:spPr>
          <a:xfrm>
            <a:off x="345309" y="717099"/>
            <a:ext cx="3816252" cy="1938992"/>
          </a:xfrm>
          <a:prstGeom prst="rect">
            <a:avLst/>
          </a:prstGeom>
        </p:spPr>
        <p:txBody>
          <a:bodyPr wrap="square">
            <a:spAutoFit/>
          </a:bodyPr>
          <a:lstStyle/>
          <a:p>
            <a:r>
              <a:rPr lang="es-ES" sz="30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rPr>
              <a:t>Pero que realmente suponen un riesgo, pueden causar daños… y sufrirlos.</a:t>
            </a:r>
          </a:p>
        </p:txBody>
      </p:sp>
      <p:sp>
        <p:nvSpPr>
          <p:cNvPr id="20" name="Rectángulo 19">
            <a:extLst>
              <a:ext uri="{FF2B5EF4-FFF2-40B4-BE49-F238E27FC236}">
                <a16:creationId xmlns:a16="http://schemas.microsoft.com/office/drawing/2014/main" id="{BA962AA4-6148-4C06-A567-8D589A72DB01}"/>
              </a:ext>
            </a:extLst>
          </p:cNvPr>
          <p:cNvSpPr/>
          <p:nvPr/>
        </p:nvSpPr>
        <p:spPr>
          <a:xfrm>
            <a:off x="4416505" y="3239418"/>
            <a:ext cx="3482442" cy="2571299"/>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pic>
        <p:nvPicPr>
          <p:cNvPr id="10" name="Gráfico 9">
            <a:extLst>
              <a:ext uri="{FF2B5EF4-FFF2-40B4-BE49-F238E27FC236}">
                <a16:creationId xmlns:a16="http://schemas.microsoft.com/office/drawing/2014/main" id="{ADACDCE5-A874-48EE-B8E5-0F2F06680A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88698" y="3559307"/>
            <a:ext cx="1931520" cy="1931520"/>
          </a:xfrm>
          <a:prstGeom prst="rect">
            <a:avLst/>
          </a:prstGeom>
        </p:spPr>
      </p:pic>
      <p:grpSp>
        <p:nvGrpSpPr>
          <p:cNvPr id="2" name="Grupo 1">
            <a:extLst>
              <a:ext uri="{FF2B5EF4-FFF2-40B4-BE49-F238E27FC236}">
                <a16:creationId xmlns:a16="http://schemas.microsoft.com/office/drawing/2014/main" id="{5FE29BCA-E486-4208-9C78-39A55231E8B3}"/>
              </a:ext>
            </a:extLst>
          </p:cNvPr>
          <p:cNvGrpSpPr/>
          <p:nvPr/>
        </p:nvGrpSpPr>
        <p:grpSpPr>
          <a:xfrm>
            <a:off x="4413237" y="550419"/>
            <a:ext cx="3482442" cy="2571299"/>
            <a:chOff x="4413237" y="550419"/>
            <a:chExt cx="3482442" cy="2571299"/>
          </a:xfrm>
        </p:grpSpPr>
        <p:sp>
          <p:nvSpPr>
            <p:cNvPr id="24" name="Rectángulo 23">
              <a:extLst>
                <a:ext uri="{FF2B5EF4-FFF2-40B4-BE49-F238E27FC236}">
                  <a16:creationId xmlns:a16="http://schemas.microsoft.com/office/drawing/2014/main" id="{21004297-BC90-4A29-A34B-4DC5DDD583E0}"/>
                </a:ext>
              </a:extLst>
            </p:cNvPr>
            <p:cNvSpPr/>
            <p:nvPr/>
          </p:nvSpPr>
          <p:spPr>
            <a:xfrm>
              <a:off x="4413237" y="550419"/>
              <a:ext cx="3482442" cy="2571299"/>
            </a:xfrm>
            <a:prstGeom prst="rect">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bg1"/>
                </a:solidFill>
                <a:latin typeface="GT Walsheim Pro" panose="00000500000000000000" pitchFamily="2" charset="0"/>
              </a:endParaRPr>
            </a:p>
          </p:txBody>
        </p:sp>
        <p:pic>
          <p:nvPicPr>
            <p:cNvPr id="3" name="Gráfico 2">
              <a:extLst>
                <a:ext uri="{FF2B5EF4-FFF2-40B4-BE49-F238E27FC236}">
                  <a16:creationId xmlns:a16="http://schemas.microsoft.com/office/drawing/2014/main" id="{C179F422-20CF-4605-B0EC-6CB247669A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44611" y="859595"/>
              <a:ext cx="1743620" cy="1818704"/>
            </a:xfrm>
            <a:prstGeom prst="rect">
              <a:avLst/>
            </a:prstGeom>
          </p:spPr>
        </p:pic>
        <p:sp>
          <p:nvSpPr>
            <p:cNvPr id="15" name="Rectángulo 14">
              <a:extLst>
                <a:ext uri="{FF2B5EF4-FFF2-40B4-BE49-F238E27FC236}">
                  <a16:creationId xmlns:a16="http://schemas.microsoft.com/office/drawing/2014/main" id="{901DD169-29F8-4AFB-97B8-9FA6B930E1F5}"/>
                </a:ext>
              </a:extLst>
            </p:cNvPr>
            <p:cNvSpPr/>
            <p:nvPr/>
          </p:nvSpPr>
          <p:spPr>
            <a:xfrm>
              <a:off x="4841850" y="1832551"/>
              <a:ext cx="2491765" cy="923330"/>
            </a:xfrm>
            <a:prstGeom prst="rect">
              <a:avLst/>
            </a:prstGeom>
          </p:spPr>
          <p:txBody>
            <a:bodyPr wrap="square">
              <a:spAutoFit/>
            </a:bodyPr>
            <a:lstStyle/>
            <a:p>
              <a:pPr algn="ctr"/>
              <a:r>
                <a:rPr lang="es-ES" dirty="0">
                  <a:solidFill>
                    <a:schemeClr val="bg1"/>
                  </a:solidFill>
                  <a:latin typeface="GT Walsheim Pro Bold" panose="00000800000000000000"/>
                </a:rPr>
                <a:t>de </a:t>
              </a:r>
              <a:r>
                <a:rPr lang="es-ES" b="1" dirty="0">
                  <a:solidFill>
                    <a:schemeClr val="bg1"/>
                  </a:solidFill>
                  <a:latin typeface="GT Walsheim Pro Bold" panose="00000800000000000000"/>
                </a:rPr>
                <a:t>españoles</a:t>
              </a:r>
              <a:r>
                <a:rPr lang="es-ES" dirty="0">
                  <a:solidFill>
                    <a:schemeClr val="bg1"/>
                  </a:solidFill>
                  <a:latin typeface="GT Walsheim Pro Bold" panose="00000800000000000000"/>
                </a:rPr>
                <a:t> están dispuestos a usarlos.</a:t>
              </a:r>
            </a:p>
            <a:p>
              <a:pPr algn="ctr"/>
              <a:endParaRPr lang="es-ES" dirty="0">
                <a:solidFill>
                  <a:schemeClr val="bg1"/>
                </a:solidFill>
                <a:latin typeface="GT Walsheim Pro Bold" panose="00000800000000000000"/>
              </a:endParaRPr>
            </a:p>
          </p:txBody>
        </p:sp>
        <p:sp>
          <p:nvSpPr>
            <p:cNvPr id="16" name="CuadroTexto 15">
              <a:extLst>
                <a:ext uri="{FF2B5EF4-FFF2-40B4-BE49-F238E27FC236}">
                  <a16:creationId xmlns:a16="http://schemas.microsoft.com/office/drawing/2014/main" id="{187A52A3-00BC-4638-8C40-094B4433DFCE}"/>
                </a:ext>
              </a:extLst>
            </p:cNvPr>
            <p:cNvSpPr txBox="1"/>
            <p:nvPr/>
          </p:nvSpPr>
          <p:spPr>
            <a:xfrm>
              <a:off x="4884697" y="824437"/>
              <a:ext cx="2396810" cy="1015663"/>
            </a:xfrm>
            <a:prstGeom prst="rect">
              <a:avLst/>
            </a:prstGeom>
            <a:noFill/>
          </p:spPr>
          <p:txBody>
            <a:bodyPr wrap="none" rtlCol="0">
              <a:spAutoFit/>
            </a:bodyPr>
            <a:lstStyle/>
            <a:p>
              <a:r>
                <a:rPr lang="es-ES" sz="6000" b="1" dirty="0">
                  <a:solidFill>
                    <a:schemeClr val="bg1"/>
                  </a:solidFill>
                  <a:latin typeface="GT Walsheim Pro Bold" panose="00000800000000000000"/>
                </a:rPr>
                <a:t>10,6M</a:t>
              </a:r>
            </a:p>
          </p:txBody>
        </p:sp>
      </p:grpSp>
      <p:sp>
        <p:nvSpPr>
          <p:cNvPr id="22" name="CuadroTexto 21">
            <a:extLst>
              <a:ext uri="{FF2B5EF4-FFF2-40B4-BE49-F238E27FC236}">
                <a16:creationId xmlns:a16="http://schemas.microsoft.com/office/drawing/2014/main" id="{33B52B60-808E-4E0E-A93F-9DBB743F28A9}"/>
              </a:ext>
            </a:extLst>
          </p:cNvPr>
          <p:cNvSpPr txBox="1"/>
          <p:nvPr/>
        </p:nvSpPr>
        <p:spPr>
          <a:xfrm>
            <a:off x="4941865" y="3148828"/>
            <a:ext cx="2488182" cy="1015663"/>
          </a:xfrm>
          <a:prstGeom prst="rect">
            <a:avLst/>
          </a:prstGeom>
          <a:noFill/>
        </p:spPr>
        <p:txBody>
          <a:bodyPr wrap="none" rtlCol="0">
            <a:spAutoFit/>
          </a:bodyPr>
          <a:lstStyle/>
          <a:p>
            <a:r>
              <a:rPr lang="es-ES" sz="6000" b="1" dirty="0">
                <a:solidFill>
                  <a:schemeClr val="bg1"/>
                </a:solidFill>
                <a:latin typeface="GT Walsheim Pro Bold" panose="00000800000000000000"/>
              </a:rPr>
              <a:t>+231%</a:t>
            </a:r>
          </a:p>
        </p:txBody>
      </p:sp>
      <p:sp>
        <p:nvSpPr>
          <p:cNvPr id="23" name="Rectángulo 22">
            <a:extLst>
              <a:ext uri="{FF2B5EF4-FFF2-40B4-BE49-F238E27FC236}">
                <a16:creationId xmlns:a16="http://schemas.microsoft.com/office/drawing/2014/main" id="{114A8022-04DF-482E-9F0E-1401B6BC4A94}"/>
              </a:ext>
            </a:extLst>
          </p:cNvPr>
          <p:cNvSpPr/>
          <p:nvPr/>
        </p:nvSpPr>
        <p:spPr>
          <a:xfrm>
            <a:off x="4413237" y="3957487"/>
            <a:ext cx="3460869" cy="584775"/>
          </a:xfrm>
          <a:prstGeom prst="rect">
            <a:avLst/>
          </a:prstGeom>
        </p:spPr>
        <p:txBody>
          <a:bodyPr wrap="square">
            <a:spAutoFit/>
          </a:bodyPr>
          <a:lstStyle/>
          <a:p>
            <a:pPr algn="ctr"/>
            <a:r>
              <a:rPr lang="es-ES" sz="1600" dirty="0">
                <a:solidFill>
                  <a:schemeClr val="bg1"/>
                </a:solidFill>
                <a:latin typeface="GT Walsheim Pro Bold" panose="00000800000000000000"/>
              </a:rPr>
              <a:t>Incremento de ventas de </a:t>
            </a:r>
            <a:r>
              <a:rPr lang="es-ES" sz="1600" b="1" dirty="0">
                <a:solidFill>
                  <a:schemeClr val="bg1"/>
                </a:solidFill>
                <a:latin typeface="GT Walsheim Pro Bold" panose="00000800000000000000"/>
              </a:rPr>
              <a:t>bicicletas eléctricas. </a:t>
            </a:r>
          </a:p>
        </p:txBody>
      </p:sp>
      <p:sp>
        <p:nvSpPr>
          <p:cNvPr id="27" name="CuadroTexto 26">
            <a:extLst>
              <a:ext uri="{FF2B5EF4-FFF2-40B4-BE49-F238E27FC236}">
                <a16:creationId xmlns:a16="http://schemas.microsoft.com/office/drawing/2014/main" id="{9A6097C5-3772-4C72-B230-6DA4F7DA95A4}"/>
              </a:ext>
            </a:extLst>
          </p:cNvPr>
          <p:cNvSpPr txBox="1"/>
          <p:nvPr/>
        </p:nvSpPr>
        <p:spPr>
          <a:xfrm>
            <a:off x="5137136" y="4429787"/>
            <a:ext cx="2157963" cy="1015663"/>
          </a:xfrm>
          <a:prstGeom prst="rect">
            <a:avLst/>
          </a:prstGeom>
          <a:noFill/>
        </p:spPr>
        <p:txBody>
          <a:bodyPr wrap="none" rtlCol="0">
            <a:spAutoFit/>
          </a:bodyPr>
          <a:lstStyle/>
          <a:p>
            <a:r>
              <a:rPr lang="es-ES" sz="6000" b="1" dirty="0">
                <a:solidFill>
                  <a:schemeClr val="bg1"/>
                </a:solidFill>
                <a:latin typeface="GT Walsheim Pro Bold" panose="00000800000000000000"/>
              </a:rPr>
              <a:t>800K</a:t>
            </a:r>
          </a:p>
        </p:txBody>
      </p:sp>
      <p:sp>
        <p:nvSpPr>
          <p:cNvPr id="28" name="Rectángulo 27">
            <a:extLst>
              <a:ext uri="{FF2B5EF4-FFF2-40B4-BE49-F238E27FC236}">
                <a16:creationId xmlns:a16="http://schemas.microsoft.com/office/drawing/2014/main" id="{EB063FBF-FFFE-46E3-AFF5-92E69129512B}"/>
              </a:ext>
            </a:extLst>
          </p:cNvPr>
          <p:cNvSpPr/>
          <p:nvPr/>
        </p:nvSpPr>
        <p:spPr>
          <a:xfrm>
            <a:off x="4524889" y="5210046"/>
            <a:ext cx="3322134" cy="584775"/>
          </a:xfrm>
          <a:prstGeom prst="rect">
            <a:avLst/>
          </a:prstGeom>
        </p:spPr>
        <p:txBody>
          <a:bodyPr wrap="square">
            <a:spAutoFit/>
          </a:bodyPr>
          <a:lstStyle/>
          <a:p>
            <a:pPr algn="ctr"/>
            <a:r>
              <a:rPr lang="es-ES" sz="1600" b="1" dirty="0">
                <a:solidFill>
                  <a:schemeClr val="bg1"/>
                </a:solidFill>
                <a:latin typeface="GT Walsheim Pro Bold" panose="00000800000000000000"/>
              </a:rPr>
              <a:t>Patinetes vendidos en los últimos 3 años.</a:t>
            </a:r>
            <a:endParaRPr lang="es-ES" sz="1600" dirty="0">
              <a:solidFill>
                <a:schemeClr val="bg1"/>
              </a:solidFill>
              <a:latin typeface="GT Walsheim Pro Bold" panose="00000800000000000000"/>
            </a:endParaRPr>
          </a:p>
        </p:txBody>
      </p:sp>
      <p:sp>
        <p:nvSpPr>
          <p:cNvPr id="30" name="Rectángulo 29">
            <a:extLst>
              <a:ext uri="{FF2B5EF4-FFF2-40B4-BE49-F238E27FC236}">
                <a16:creationId xmlns:a16="http://schemas.microsoft.com/office/drawing/2014/main" id="{AE3AFB8F-388D-490E-968D-6CD13AA60BE4}"/>
              </a:ext>
            </a:extLst>
          </p:cNvPr>
          <p:cNvSpPr/>
          <p:nvPr/>
        </p:nvSpPr>
        <p:spPr>
          <a:xfrm>
            <a:off x="6419699" y="6274918"/>
            <a:ext cx="5219699" cy="215444"/>
          </a:xfrm>
          <a:prstGeom prst="rect">
            <a:avLst/>
          </a:prstGeom>
        </p:spPr>
        <p:txBody>
          <a:bodyPr wrap="none">
            <a:spAutoFit/>
          </a:bodyPr>
          <a:lstStyle/>
          <a:p>
            <a:pPr algn="r"/>
            <a:r>
              <a:rPr lang="es-ES" sz="800" i="1" dirty="0">
                <a:solidFill>
                  <a:srgbClr val="000000"/>
                </a:solidFill>
                <a:latin typeface="GT Walsheim Pro" panose="00000500000000000000" pitchFamily="50" charset="0"/>
              </a:rPr>
              <a:t>Fuente: Fundación Línea Directa, </a:t>
            </a:r>
            <a:r>
              <a:rPr lang="es-ES" sz="800" i="1" dirty="0" err="1">
                <a:solidFill>
                  <a:srgbClr val="000000"/>
                </a:solidFill>
                <a:latin typeface="GT Walsheim Pro" panose="00000500000000000000" pitchFamily="50" charset="0"/>
              </a:rPr>
              <a:t>Idealo</a:t>
            </a:r>
            <a:r>
              <a:rPr lang="es-ES" sz="800" i="1" dirty="0">
                <a:solidFill>
                  <a:srgbClr val="000000"/>
                </a:solidFill>
                <a:latin typeface="GT Walsheim Pro" panose="00000500000000000000" pitchFamily="50" charset="0"/>
              </a:rPr>
              <a:t> y Federación Española de Vehículos de Movilidad Personal  (FEVEMP).</a:t>
            </a:r>
          </a:p>
        </p:txBody>
      </p:sp>
      <p:pic>
        <p:nvPicPr>
          <p:cNvPr id="6" name="Gráfico 5">
            <a:extLst>
              <a:ext uri="{FF2B5EF4-FFF2-40B4-BE49-F238E27FC236}">
                <a16:creationId xmlns:a16="http://schemas.microsoft.com/office/drawing/2014/main" id="{8921E8D3-C68A-4C7F-BF7C-526EAE64B5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0674" y="3099525"/>
            <a:ext cx="2549479" cy="2740773"/>
          </a:xfrm>
          <a:prstGeom prst="rect">
            <a:avLst/>
          </a:prstGeom>
        </p:spPr>
      </p:pic>
      <p:pic>
        <p:nvPicPr>
          <p:cNvPr id="26" name="Gráfico 25">
            <a:extLst>
              <a:ext uri="{FF2B5EF4-FFF2-40B4-BE49-F238E27FC236}">
                <a16:creationId xmlns:a16="http://schemas.microsoft.com/office/drawing/2014/main" id="{F2ACDBE1-C193-40C2-9FC1-F1CB29CC4D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7071" y="303194"/>
            <a:ext cx="1679898" cy="307777"/>
          </a:xfrm>
          <a:prstGeom prst="rect">
            <a:avLst/>
          </a:prstGeom>
        </p:spPr>
      </p:pic>
      <p:sp>
        <p:nvSpPr>
          <p:cNvPr id="33" name="CuadroTexto 32">
            <a:extLst>
              <a:ext uri="{FF2B5EF4-FFF2-40B4-BE49-F238E27FC236}">
                <a16:creationId xmlns:a16="http://schemas.microsoft.com/office/drawing/2014/main" id="{8228761C-69EB-4B81-9A22-F82F04745A2C}"/>
              </a:ext>
            </a:extLst>
          </p:cNvPr>
          <p:cNvSpPr txBox="1"/>
          <p:nvPr/>
        </p:nvSpPr>
        <p:spPr>
          <a:xfrm>
            <a:off x="8182916" y="967602"/>
            <a:ext cx="3073192" cy="1015663"/>
          </a:xfrm>
          <a:prstGeom prst="rect">
            <a:avLst/>
          </a:prstGeom>
          <a:noFill/>
        </p:spPr>
        <p:txBody>
          <a:bodyPr wrap="square" rtlCol="0">
            <a:spAutoFit/>
          </a:bodyPr>
          <a:lstStyle/>
          <a:p>
            <a:pPr algn="ctr"/>
            <a:r>
              <a:rPr lang="es-ES" sz="6000" b="1" dirty="0">
                <a:solidFill>
                  <a:schemeClr val="bg1"/>
                </a:solidFill>
                <a:latin typeface="GT Walsheim Pro Bold" panose="00000800000000000000"/>
              </a:rPr>
              <a:t>MIEDO</a:t>
            </a:r>
          </a:p>
        </p:txBody>
      </p:sp>
      <p:sp>
        <p:nvSpPr>
          <p:cNvPr id="34" name="Rectángulo 33">
            <a:extLst>
              <a:ext uri="{FF2B5EF4-FFF2-40B4-BE49-F238E27FC236}">
                <a16:creationId xmlns:a16="http://schemas.microsoft.com/office/drawing/2014/main" id="{DB6926F8-7D0E-45EA-B6A9-EB76085E55D3}"/>
              </a:ext>
            </a:extLst>
          </p:cNvPr>
          <p:cNvSpPr/>
          <p:nvPr/>
        </p:nvSpPr>
        <p:spPr>
          <a:xfrm>
            <a:off x="8476518" y="1745260"/>
            <a:ext cx="2491765" cy="646331"/>
          </a:xfrm>
          <a:prstGeom prst="rect">
            <a:avLst/>
          </a:prstGeom>
        </p:spPr>
        <p:txBody>
          <a:bodyPr wrap="square">
            <a:spAutoFit/>
          </a:bodyPr>
          <a:lstStyle/>
          <a:p>
            <a:pPr algn="ctr"/>
            <a:r>
              <a:rPr lang="es-ES" dirty="0">
                <a:solidFill>
                  <a:schemeClr val="bg1"/>
                </a:solidFill>
                <a:latin typeface="GT Walsheim Pro Bold" panose="00000800000000000000"/>
              </a:rPr>
              <a:t> principal freno. </a:t>
            </a:r>
          </a:p>
          <a:p>
            <a:pPr algn="ctr"/>
            <a:endParaRPr lang="es-ES" dirty="0">
              <a:solidFill>
                <a:schemeClr val="bg1"/>
              </a:solidFill>
              <a:latin typeface="GT Walsheim Pro Bold" panose="00000800000000000000"/>
            </a:endParaRPr>
          </a:p>
        </p:txBody>
      </p:sp>
      <p:sp>
        <p:nvSpPr>
          <p:cNvPr id="35" name="8 CuadroTexto">
            <a:extLst>
              <a:ext uri="{FF2B5EF4-FFF2-40B4-BE49-F238E27FC236}">
                <a16:creationId xmlns:a16="http://schemas.microsoft.com/office/drawing/2014/main" id="{092817BF-0648-43AD-B2C5-DBB3BB9AEF16}"/>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
        <p:nvSpPr>
          <p:cNvPr id="32" name="Rectángulo 31">
            <a:extLst>
              <a:ext uri="{FF2B5EF4-FFF2-40B4-BE49-F238E27FC236}">
                <a16:creationId xmlns:a16="http://schemas.microsoft.com/office/drawing/2014/main" id="{BB6BC466-C7FD-442C-9A55-FD39E7598ED0}"/>
              </a:ext>
            </a:extLst>
          </p:cNvPr>
          <p:cNvSpPr/>
          <p:nvPr/>
        </p:nvSpPr>
        <p:spPr>
          <a:xfrm>
            <a:off x="8380033" y="3568822"/>
            <a:ext cx="2971316" cy="1015663"/>
          </a:xfrm>
          <a:prstGeom prst="rect">
            <a:avLst/>
          </a:prstGeom>
        </p:spPr>
        <p:txBody>
          <a:bodyPr wrap="square">
            <a:spAutoFit/>
          </a:bodyPr>
          <a:lstStyle/>
          <a:p>
            <a:pPr algn="ctr"/>
            <a:r>
              <a:rPr lang="es-ES" sz="6000" b="1" dirty="0">
                <a:solidFill>
                  <a:schemeClr val="bg1"/>
                </a:solidFill>
                <a:latin typeface="GT Walsheim Pro Bold" panose="00000800000000000000"/>
              </a:rPr>
              <a:t>Riesgo</a:t>
            </a:r>
            <a:endParaRPr lang="es-ES" sz="2000" dirty="0">
              <a:solidFill>
                <a:schemeClr val="bg1"/>
              </a:solidFill>
              <a:latin typeface="GT Walsheim Pro Bold" panose="00000800000000000000"/>
            </a:endParaRPr>
          </a:p>
        </p:txBody>
      </p:sp>
      <p:sp>
        <p:nvSpPr>
          <p:cNvPr id="36" name="Rectángulo 35">
            <a:extLst>
              <a:ext uri="{FF2B5EF4-FFF2-40B4-BE49-F238E27FC236}">
                <a16:creationId xmlns:a16="http://schemas.microsoft.com/office/drawing/2014/main" id="{977FAC3B-B840-44BF-B006-76F38E1A5ADF}"/>
              </a:ext>
            </a:extLst>
          </p:cNvPr>
          <p:cNvSpPr/>
          <p:nvPr/>
        </p:nvSpPr>
        <p:spPr>
          <a:xfrm>
            <a:off x="7850975" y="4595320"/>
            <a:ext cx="3788423" cy="923330"/>
          </a:xfrm>
          <a:prstGeom prst="rect">
            <a:avLst/>
          </a:prstGeom>
        </p:spPr>
        <p:txBody>
          <a:bodyPr wrap="square">
            <a:spAutoFit/>
          </a:bodyPr>
          <a:lstStyle/>
          <a:p>
            <a:pPr algn="ctr"/>
            <a:r>
              <a:rPr lang="es-ES" dirty="0">
                <a:solidFill>
                  <a:schemeClr val="bg1"/>
                </a:solidFill>
                <a:latin typeface="GT Walsheim Pro Bold" panose="00000800000000000000"/>
              </a:rPr>
              <a:t> para el resto de los ciudadanos y usuarios de la vía. </a:t>
            </a:r>
          </a:p>
          <a:p>
            <a:pPr algn="ctr"/>
            <a:endParaRPr lang="es-ES" dirty="0">
              <a:solidFill>
                <a:schemeClr val="bg1"/>
              </a:solidFill>
              <a:latin typeface="GT Walsheim Pro Bold" panose="00000800000000000000"/>
            </a:endParaRPr>
          </a:p>
        </p:txBody>
      </p:sp>
    </p:spTree>
    <p:extLst>
      <p:ext uri="{BB962C8B-B14F-4D97-AF65-F5344CB8AC3E}">
        <p14:creationId xmlns:p14="http://schemas.microsoft.com/office/powerpoint/2010/main" val="19163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9" grpId="0" animBg="1"/>
      <p:bldP spid="31" grpId="0"/>
      <p:bldP spid="20" grpId="0" animBg="1"/>
      <p:bldP spid="23" grpId="0"/>
      <p:bldP spid="27" grpId="0"/>
      <p:bldP spid="28" grpId="0"/>
      <p:bldP spid="30" grpId="0"/>
      <p:bldP spid="33" grpId="0"/>
      <p:bldP spid="34" grpId="0"/>
      <p:bldP spid="32"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81346A09-BAA3-4851-9F0C-B24A4EF29C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071" y="303194"/>
            <a:ext cx="1679898" cy="307777"/>
          </a:xfrm>
          <a:prstGeom prst="rect">
            <a:avLst/>
          </a:prstGeom>
        </p:spPr>
      </p:pic>
      <p:pic>
        <p:nvPicPr>
          <p:cNvPr id="25" name="Gráfico 24">
            <a:extLst>
              <a:ext uri="{FF2B5EF4-FFF2-40B4-BE49-F238E27FC236}">
                <a16:creationId xmlns:a16="http://schemas.microsoft.com/office/drawing/2014/main" id="{B65125FB-45D1-4E40-B52F-B03366ABDC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096" y="3183248"/>
            <a:ext cx="2763385" cy="3659818"/>
          </a:xfrm>
          <a:prstGeom prst="rect">
            <a:avLst/>
          </a:prstGeom>
        </p:spPr>
      </p:pic>
      <p:sp>
        <p:nvSpPr>
          <p:cNvPr id="30" name="Rectángulo 29">
            <a:extLst>
              <a:ext uri="{FF2B5EF4-FFF2-40B4-BE49-F238E27FC236}">
                <a16:creationId xmlns:a16="http://schemas.microsoft.com/office/drawing/2014/main" id="{4B100B24-7A80-4EB2-B77C-0E9CBC85F89B}"/>
              </a:ext>
            </a:extLst>
          </p:cNvPr>
          <p:cNvSpPr/>
          <p:nvPr/>
        </p:nvSpPr>
        <p:spPr>
          <a:xfrm>
            <a:off x="9000442" y="6366814"/>
            <a:ext cx="2855269" cy="215444"/>
          </a:xfrm>
          <a:prstGeom prst="rect">
            <a:avLst/>
          </a:prstGeom>
        </p:spPr>
        <p:txBody>
          <a:bodyPr wrap="none">
            <a:spAutoFit/>
          </a:bodyPr>
          <a:lstStyle/>
          <a:p>
            <a:pPr algn="r"/>
            <a:r>
              <a:rPr lang="es-ES" sz="800" i="1" dirty="0">
                <a:solidFill>
                  <a:srgbClr val="000000"/>
                </a:solidFill>
                <a:latin typeface="GT Walsheim Pro" panose="00000500000000000000" pitchFamily="50" charset="0"/>
              </a:rPr>
              <a:t>Fuente: Fundación Línea Directa, 20 minutos y Mundo Deportivo</a:t>
            </a:r>
          </a:p>
        </p:txBody>
      </p:sp>
      <p:sp>
        <p:nvSpPr>
          <p:cNvPr id="26" name="Rectángulo 25">
            <a:extLst>
              <a:ext uri="{FF2B5EF4-FFF2-40B4-BE49-F238E27FC236}">
                <a16:creationId xmlns:a16="http://schemas.microsoft.com/office/drawing/2014/main" id="{612AC39E-6554-4461-890A-01A85CE40231}"/>
              </a:ext>
            </a:extLst>
          </p:cNvPr>
          <p:cNvSpPr/>
          <p:nvPr/>
        </p:nvSpPr>
        <p:spPr>
          <a:xfrm>
            <a:off x="336285" y="985455"/>
            <a:ext cx="3880216" cy="1477328"/>
          </a:xfrm>
          <a:prstGeom prst="rect">
            <a:avLst/>
          </a:prstGeom>
        </p:spPr>
        <p:txBody>
          <a:bodyPr wrap="square">
            <a:spAutoFit/>
          </a:bodyPr>
          <a:lstStyle/>
          <a:p>
            <a:r>
              <a:rPr lang="es-ES" sz="3000" b="1" dirty="0">
                <a:solidFill>
                  <a:srgbClr val="FF6600"/>
                </a:solidFill>
                <a:latin typeface="GT Walsheim Pro Bold" panose="00000800000000000000" pitchFamily="2" charset="0"/>
                <a:ea typeface="Verdana" panose="020B0604030504040204" pitchFamily="34" charset="0"/>
                <a:cs typeface="Verdana" panose="020B0604030504040204" pitchFamily="34" charset="0"/>
              </a:rPr>
              <a:t>Algunos ejemplos de conductas irresponsables…</a:t>
            </a:r>
          </a:p>
        </p:txBody>
      </p:sp>
      <p:grpSp>
        <p:nvGrpSpPr>
          <p:cNvPr id="16" name="Grupo 15">
            <a:extLst>
              <a:ext uri="{FF2B5EF4-FFF2-40B4-BE49-F238E27FC236}">
                <a16:creationId xmlns:a16="http://schemas.microsoft.com/office/drawing/2014/main" id="{41734CF8-3BC1-4A82-8B25-A32013148F2F}"/>
              </a:ext>
            </a:extLst>
          </p:cNvPr>
          <p:cNvGrpSpPr/>
          <p:nvPr/>
        </p:nvGrpSpPr>
        <p:grpSpPr>
          <a:xfrm>
            <a:off x="8169706" y="2100736"/>
            <a:ext cx="3686009" cy="2495822"/>
            <a:chOff x="6986288" y="3658449"/>
            <a:chExt cx="2944776" cy="2168308"/>
          </a:xfrm>
        </p:grpSpPr>
        <p:pic>
          <p:nvPicPr>
            <p:cNvPr id="5" name="Imagen 4">
              <a:extLst>
                <a:ext uri="{FF2B5EF4-FFF2-40B4-BE49-F238E27FC236}">
                  <a16:creationId xmlns:a16="http://schemas.microsoft.com/office/drawing/2014/main" id="{F6DD9A68-7B1B-4495-B6BB-1FCAADE95B6D}"/>
                </a:ext>
              </a:extLst>
            </p:cNvPr>
            <p:cNvPicPr>
              <a:picLocks noChangeAspect="1"/>
            </p:cNvPicPr>
            <p:nvPr/>
          </p:nvPicPr>
          <p:blipFill>
            <a:blip r:embed="rId6"/>
            <a:stretch>
              <a:fillRect/>
            </a:stretch>
          </p:blipFill>
          <p:spPr>
            <a:xfrm>
              <a:off x="6986290" y="3658449"/>
              <a:ext cx="2944774" cy="1664805"/>
            </a:xfrm>
            <a:prstGeom prst="rect">
              <a:avLst/>
            </a:prstGeom>
          </p:spPr>
        </p:pic>
        <p:sp>
          <p:nvSpPr>
            <p:cNvPr id="34" name="Rectángulo 33">
              <a:extLst>
                <a:ext uri="{FF2B5EF4-FFF2-40B4-BE49-F238E27FC236}">
                  <a16:creationId xmlns:a16="http://schemas.microsoft.com/office/drawing/2014/main" id="{4974101A-D991-4241-94CA-82065F006359}"/>
                </a:ext>
              </a:extLst>
            </p:cNvPr>
            <p:cNvSpPr/>
            <p:nvPr/>
          </p:nvSpPr>
          <p:spPr>
            <a:xfrm>
              <a:off x="6986288" y="5279162"/>
              <a:ext cx="2944773" cy="5475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atin typeface="GT Walsheim Pro Bold" panose="00000800000000000000" pitchFamily="50" charset="0"/>
                </a:rPr>
                <a:t>Atropello a un peatón</a:t>
              </a:r>
            </a:p>
          </p:txBody>
        </p:sp>
        <p:sp>
          <p:nvSpPr>
            <p:cNvPr id="35" name="Botón de acción: ir hacia delante o siguiente 34">
              <a:hlinkClick r:id="rId7" action="ppaction://hlinkfile"/>
              <a:extLst>
                <a:ext uri="{FF2B5EF4-FFF2-40B4-BE49-F238E27FC236}">
                  <a16:creationId xmlns:a16="http://schemas.microsoft.com/office/drawing/2014/main" id="{39230185-0DA7-41F1-843D-B08F34BD029C}"/>
                </a:ext>
              </a:extLst>
            </p:cNvPr>
            <p:cNvSpPr/>
            <p:nvPr/>
          </p:nvSpPr>
          <p:spPr>
            <a:xfrm>
              <a:off x="9338854" y="4807488"/>
              <a:ext cx="592207" cy="471674"/>
            </a:xfrm>
            <a:prstGeom prst="actionButtonForwardNext">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 name="Grupo 1">
            <a:extLst>
              <a:ext uri="{FF2B5EF4-FFF2-40B4-BE49-F238E27FC236}">
                <a16:creationId xmlns:a16="http://schemas.microsoft.com/office/drawing/2014/main" id="{D0BC86A0-B5CA-4EC2-AA60-98AE86C453E8}"/>
              </a:ext>
            </a:extLst>
          </p:cNvPr>
          <p:cNvGrpSpPr/>
          <p:nvPr/>
        </p:nvGrpSpPr>
        <p:grpSpPr>
          <a:xfrm>
            <a:off x="4225525" y="2100736"/>
            <a:ext cx="3816253" cy="2459318"/>
            <a:chOff x="4281108" y="1881988"/>
            <a:chExt cx="3282197" cy="2094607"/>
          </a:xfrm>
        </p:grpSpPr>
        <p:pic>
          <p:nvPicPr>
            <p:cNvPr id="22" name="Imagen 21">
              <a:extLst>
                <a:ext uri="{FF2B5EF4-FFF2-40B4-BE49-F238E27FC236}">
                  <a16:creationId xmlns:a16="http://schemas.microsoft.com/office/drawing/2014/main" id="{5294E277-83EF-4083-8EB2-BD12C64C164C}"/>
                </a:ext>
              </a:extLst>
            </p:cNvPr>
            <p:cNvPicPr>
              <a:picLocks noChangeAspect="1"/>
            </p:cNvPicPr>
            <p:nvPr/>
          </p:nvPicPr>
          <p:blipFill>
            <a:blip r:embed="rId8"/>
            <a:stretch>
              <a:fillRect/>
            </a:stretch>
          </p:blipFill>
          <p:spPr>
            <a:xfrm>
              <a:off x="4281109" y="1881988"/>
              <a:ext cx="3282196" cy="1588864"/>
            </a:xfrm>
            <a:prstGeom prst="rect">
              <a:avLst/>
            </a:prstGeom>
          </p:spPr>
        </p:pic>
        <p:sp>
          <p:nvSpPr>
            <p:cNvPr id="36" name="Rectángulo 35">
              <a:extLst>
                <a:ext uri="{FF2B5EF4-FFF2-40B4-BE49-F238E27FC236}">
                  <a16:creationId xmlns:a16="http://schemas.microsoft.com/office/drawing/2014/main" id="{51B45F0F-9ED1-4A25-90BE-F48E7189B65D}"/>
                </a:ext>
              </a:extLst>
            </p:cNvPr>
            <p:cNvSpPr/>
            <p:nvPr/>
          </p:nvSpPr>
          <p:spPr>
            <a:xfrm>
              <a:off x="4281108" y="3470852"/>
              <a:ext cx="3282195" cy="5057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atin typeface="GT Walsheim Pro Bold" panose="00000800000000000000" pitchFamily="50" charset="0"/>
                </a:rPr>
                <a:t>Incidente con un autobús</a:t>
              </a:r>
            </a:p>
          </p:txBody>
        </p:sp>
        <p:sp>
          <p:nvSpPr>
            <p:cNvPr id="37" name="Botón de acción: ir hacia delante o siguiente 36">
              <a:hlinkClick r:id="rId9" action="ppaction://hlinkfile"/>
              <a:extLst>
                <a:ext uri="{FF2B5EF4-FFF2-40B4-BE49-F238E27FC236}">
                  <a16:creationId xmlns:a16="http://schemas.microsoft.com/office/drawing/2014/main" id="{1894D283-28BF-4014-A348-6353B5EE0E63}"/>
                </a:ext>
              </a:extLst>
            </p:cNvPr>
            <p:cNvSpPr/>
            <p:nvPr/>
          </p:nvSpPr>
          <p:spPr>
            <a:xfrm>
              <a:off x="6971096" y="2999178"/>
              <a:ext cx="592207" cy="471674"/>
            </a:xfrm>
            <a:prstGeom prst="actionButtonForwardNext">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38" name="8 CuadroTexto">
            <a:extLst>
              <a:ext uri="{FF2B5EF4-FFF2-40B4-BE49-F238E27FC236}">
                <a16:creationId xmlns:a16="http://schemas.microsoft.com/office/drawing/2014/main" id="{0C8121B4-CA78-477A-8AB8-BD4C84F8F2B3}"/>
              </a:ext>
            </a:extLst>
          </p:cNvPr>
          <p:cNvSpPr txBox="1"/>
          <p:nvPr/>
        </p:nvSpPr>
        <p:spPr>
          <a:xfrm>
            <a:off x="10685330" y="176770"/>
            <a:ext cx="1170385" cy="307777"/>
          </a:xfrm>
          <a:prstGeom prst="rect">
            <a:avLst/>
          </a:prstGeom>
          <a:noFill/>
        </p:spPr>
        <p:txBody>
          <a:bodyPr wrap="none" rtlCol="0">
            <a:spAutoFit/>
          </a:bodyPr>
          <a:lstStyle/>
          <a:p>
            <a:r>
              <a:rPr lang="es-ES" sz="1400" dirty="0">
                <a:solidFill>
                  <a:srgbClr val="949483"/>
                </a:solidFill>
                <a:latin typeface="GT Walsheim Pro Bold" panose="00000800000000000000" pitchFamily="2" charset="0"/>
                <a:ea typeface="Verdana" panose="020B0604030504040204" pitchFamily="34" charset="0"/>
              </a:rPr>
              <a:t>#VivazSafeGo</a:t>
            </a:r>
          </a:p>
        </p:txBody>
      </p:sp>
    </p:spTree>
    <p:extLst>
      <p:ext uri="{BB962C8B-B14F-4D97-AF65-F5344CB8AC3E}">
        <p14:creationId xmlns:p14="http://schemas.microsoft.com/office/powerpoint/2010/main" val="423590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3453</TotalTime>
  <Words>1943</Words>
  <Application>Microsoft Office PowerPoint</Application>
  <PresentationFormat>Panorámica</PresentationFormat>
  <Paragraphs>275</Paragraphs>
  <Slides>34</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Arial</vt:lpstr>
      <vt:lpstr>Calibri</vt:lpstr>
      <vt:lpstr>Calibri Light</vt:lpstr>
      <vt:lpstr>GT Walsheim</vt:lpstr>
      <vt:lpstr>GT Walsheim Pro</vt:lpstr>
      <vt:lpstr>GT Walsheim Pro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CARRASCO PEREZ DE ABREU</dc:creator>
  <cp:lastModifiedBy>Flor Cid</cp:lastModifiedBy>
  <cp:revision>172</cp:revision>
  <dcterms:created xsi:type="dcterms:W3CDTF">2021-06-22T09:47:46Z</dcterms:created>
  <dcterms:modified xsi:type="dcterms:W3CDTF">2021-09-13T14:30:33Z</dcterms:modified>
</cp:coreProperties>
</file>